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335" r:id="rId3"/>
    <p:sldId id="347" r:id="rId4"/>
    <p:sldId id="336" r:id="rId5"/>
    <p:sldId id="337" r:id="rId6"/>
    <p:sldId id="338" r:id="rId7"/>
    <p:sldId id="339" r:id="rId8"/>
    <p:sldId id="304" r:id="rId9"/>
    <p:sldId id="301" r:id="rId10"/>
    <p:sldId id="331" r:id="rId11"/>
    <p:sldId id="332" r:id="rId12"/>
    <p:sldId id="297" r:id="rId13"/>
    <p:sldId id="333" r:id="rId14"/>
    <p:sldId id="309" r:id="rId15"/>
    <p:sldId id="312" r:id="rId16"/>
    <p:sldId id="341" r:id="rId17"/>
    <p:sldId id="340" r:id="rId18"/>
    <p:sldId id="342" r:id="rId19"/>
    <p:sldId id="351" r:id="rId20"/>
    <p:sldId id="352" r:id="rId21"/>
    <p:sldId id="353" r:id="rId22"/>
    <p:sldId id="344" r:id="rId23"/>
    <p:sldId id="345" r:id="rId24"/>
    <p:sldId id="346" r:id="rId25"/>
    <p:sldId id="348" r:id="rId26"/>
    <p:sldId id="322" r:id="rId27"/>
    <p:sldId id="324" r:id="rId28"/>
    <p:sldId id="325" r:id="rId29"/>
    <p:sldId id="355"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2756"/>
    <a:srgbClr val="77A6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430" autoAdjust="0"/>
  </p:normalViewPr>
  <p:slideViewPr>
    <p:cSldViewPr snapToGrid="0" snapToObjects="1">
      <p:cViewPr varScale="1">
        <p:scale>
          <a:sx n="65" d="100"/>
          <a:sy n="65" d="100"/>
        </p:scale>
        <p:origin x="-2504" y="-112"/>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68" d="100"/>
          <a:sy n="68" d="100"/>
        </p:scale>
        <p:origin x="-359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A83DB-2446-B74F-B9AF-B27003D1083C}" type="datetimeFigureOut">
              <a:rPr lang="en-US" smtClean="0"/>
              <a:t>18-12-13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719E22-6336-1C40-8E0B-5BD32137BA53}" type="slidenum">
              <a:rPr lang="en-US" smtClean="0"/>
              <a:t>‹#›</a:t>
            </a:fld>
            <a:endParaRPr lang="en-US"/>
          </a:p>
        </p:txBody>
      </p:sp>
    </p:spTree>
    <p:extLst>
      <p:ext uri="{BB962C8B-B14F-4D97-AF65-F5344CB8AC3E}">
        <p14:creationId xmlns:p14="http://schemas.microsoft.com/office/powerpoint/2010/main" val="37861509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1</a:t>
            </a:fld>
            <a:endParaRPr lang="en-US"/>
          </a:p>
        </p:txBody>
      </p:sp>
    </p:spTree>
    <p:extLst>
      <p:ext uri="{BB962C8B-B14F-4D97-AF65-F5344CB8AC3E}">
        <p14:creationId xmlns:p14="http://schemas.microsoft.com/office/powerpoint/2010/main" val="1396443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525482" cy="2644112"/>
          </a:xfrm>
        </p:spPr>
      </p:sp>
      <p:sp>
        <p:nvSpPr>
          <p:cNvPr id="3" name="Notes Placeholder 2"/>
          <p:cNvSpPr>
            <a:spLocks noGrp="1"/>
          </p:cNvSpPr>
          <p:nvPr>
            <p:ph type="body" idx="1"/>
          </p:nvPr>
        </p:nvSpPr>
        <p:spPr>
          <a:xfrm>
            <a:off x="685800" y="3697752"/>
            <a:ext cx="5486400" cy="4760448"/>
          </a:xfrm>
        </p:spPr>
        <p:txBody>
          <a:bodyPr/>
          <a:lstStyle/>
          <a:p>
            <a:r>
              <a:rPr lang="en-US" baseline="0" dirty="0" smtClean="0"/>
              <a:t>When the Palermo Protocol was being negotiated, there were two main feminist camps: one that wanted to see all prostitution abolished (the abolitionist camp, notably the US-based CATW, co-founded by Kathleen Barry) and the other that was pro-sex work and saw a clear distinction between prostitution and human trafficking (pro-sex work camp, notably, Thailand based GAATW)</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Both camps obtained partial victories with the Palermo Protocol.  Abolitionists succeeded in retaining explicit reference to “prostitution” as the end purpose of human trafficking, alongside the newly expanded end purposes of forced labour, servitude, slavery and the removal of organs (Gallagher 2001, 986).  Human rights feminists succeeded in having the elements of force, coercion and deception brought into the law, thereby tacitly securing the legitimacy of voluntary migrant sex work.  However, the Palermo Protocol addresses prostitution only in the context of trafficking, and it is without prejudice with regard to domestic laws on prostitution (Gallagher 2001, 986). The end purpose of human trafficking, “the exploitation of the prostitution of others,” is ambiguous and open to interpretation (Chuang 2014, 1616).   </a:t>
            </a:r>
            <a:endParaRPr lang="en-CA" sz="1200" kern="1200" dirty="0" smtClean="0">
              <a:solidFill>
                <a:schemeClr val="tx1"/>
              </a:solidFill>
              <a:effectLst/>
              <a:latin typeface="+mn-lt"/>
              <a:ea typeface="+mn-ea"/>
              <a:cs typeface="+mn-cs"/>
            </a:endParaRPr>
          </a:p>
          <a:p>
            <a:endParaRPr lang="en-US" baseline="0" dirty="0" smtClean="0"/>
          </a:p>
          <a:p>
            <a:r>
              <a:rPr lang="en-US" dirty="0" smtClean="0"/>
              <a:t>Bush Administration: conflated prostitution with trafficking.  Tremendous influence on</a:t>
            </a:r>
            <a:r>
              <a:rPr lang="en-US" baseline="0" dirty="0" smtClean="0"/>
              <a:t> international approaches.</a:t>
            </a:r>
          </a:p>
          <a:p>
            <a:endParaRPr lang="en-US" baseline="0" dirty="0" smtClean="0"/>
          </a:p>
          <a:p>
            <a:r>
              <a:rPr lang="en-US" baseline="0" dirty="0" smtClean="0"/>
              <a:t>Also, it is notable that the Palermo Protocol is not a human rights document. It is a supplement to the UN Convention against Transnational Organized Crime.</a:t>
            </a:r>
            <a:endParaRPr lang="en-US" dirty="0"/>
          </a:p>
        </p:txBody>
      </p:sp>
      <p:sp>
        <p:nvSpPr>
          <p:cNvPr id="4" name="Slide Number Placeholder 3"/>
          <p:cNvSpPr>
            <a:spLocks noGrp="1"/>
          </p:cNvSpPr>
          <p:nvPr>
            <p:ph type="sldNum" sz="quarter" idx="10"/>
          </p:nvPr>
        </p:nvSpPr>
        <p:spPr/>
        <p:txBody>
          <a:bodyPr/>
          <a:lstStyle/>
          <a:p>
            <a:fld id="{2B328FFC-CD7A-6642-A749-A91AAD0758AA}" type="slidenum">
              <a:rPr lang="en-US" smtClean="0"/>
              <a:t>10</a:t>
            </a:fld>
            <a:endParaRPr lang="en-US"/>
          </a:p>
        </p:txBody>
      </p:sp>
    </p:spTree>
    <p:extLst>
      <p:ext uri="{BB962C8B-B14F-4D97-AF65-F5344CB8AC3E}">
        <p14:creationId xmlns:p14="http://schemas.microsoft.com/office/powerpoint/2010/main" val="862218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IRPA also includes a section on bringing people into the country through recruitment, transportation,</a:t>
            </a:r>
            <a:r>
              <a:rPr lang="en-US" baseline="0" dirty="0" smtClean="0"/>
              <a:t> harbouring or receipt of persons</a:t>
            </a:r>
            <a:r>
              <a:rPr lang="en-US" sz="1200" b="0" i="0" u="none" strike="noStrike" kern="1200" baseline="0" dirty="0" smtClean="0">
                <a:solidFill>
                  <a:schemeClr val="tx1"/>
                </a:solidFill>
                <a:latin typeface="+mn-lt"/>
                <a:ea typeface="+mn-ea"/>
                <a:cs typeface="+mn-cs"/>
              </a:rPr>
              <a:t> by means of abduction, fraud, deception or use or</a:t>
            </a:r>
          </a:p>
          <a:p>
            <a:r>
              <a:rPr lang="en-US" sz="1200" b="0" i="0" u="none" strike="noStrike" kern="1200" baseline="0" dirty="0" smtClean="0">
                <a:solidFill>
                  <a:schemeClr val="tx1"/>
                </a:solidFill>
                <a:latin typeface="+mn-lt"/>
                <a:ea typeface="+mn-ea"/>
                <a:cs typeface="+mn-cs"/>
              </a:rPr>
              <a:t>threat of force or coercion (exploitation not in this definition!)</a:t>
            </a:r>
          </a:p>
          <a:p>
            <a:endParaRPr lang="en-US" sz="1200" b="0" i="0" u="none" strike="noStrike" kern="1200" baseline="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According to </a:t>
            </a:r>
            <a:r>
              <a:rPr lang="en-US" sz="1200" kern="1200" dirty="0" err="1" smtClean="0">
                <a:solidFill>
                  <a:schemeClr val="tx1"/>
                </a:solidFill>
                <a:effectLst/>
                <a:latin typeface="+mn-lt"/>
                <a:ea typeface="+mn-ea"/>
                <a:cs typeface="+mn-cs"/>
              </a:rPr>
              <a:t>StatsCan</a:t>
            </a:r>
            <a:r>
              <a:rPr lang="en-US" sz="1200" kern="1200" dirty="0" smtClean="0">
                <a:solidFill>
                  <a:schemeClr val="tx1"/>
                </a:solidFill>
                <a:effectLst/>
                <a:latin typeface="+mn-lt"/>
                <a:ea typeface="+mn-ea"/>
                <a:cs typeface="+mn-cs"/>
              </a:rPr>
              <a:t>, about one third of police-reported incidents from 2009 to 2016 involve cross-border trafficking (Ibrahim 2018).  Ninety-five percent of all victims are female and 70% are under the age of 25 (Ibrahim 2018).   It is likely that the majority of trafficking cases, domestic and international, are for sexual exploitation (RCMP 2010, 2012, 2013). </a:t>
            </a:r>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11</a:t>
            </a:fld>
            <a:endParaRPr lang="en-US"/>
          </a:p>
        </p:txBody>
      </p:sp>
    </p:spTree>
    <p:extLst>
      <p:ext uri="{BB962C8B-B14F-4D97-AF65-F5344CB8AC3E}">
        <p14:creationId xmlns:p14="http://schemas.microsoft.com/office/powerpoint/2010/main" val="2344877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a broader definition of human trafficking than the Palermo Protocol because the “means” – the element of coercion, fraud, or deception – is absent.  Further, no actual</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physical movement is required.  Rather it is the </a:t>
            </a:r>
            <a:r>
              <a:rPr lang="en-US" sz="1200" i="1" kern="1200" dirty="0" smtClean="0">
                <a:solidFill>
                  <a:schemeClr val="tx1"/>
                </a:solidFill>
                <a:effectLst/>
                <a:latin typeface="+mn-lt"/>
                <a:ea typeface="+mn-ea"/>
                <a:cs typeface="+mn-cs"/>
              </a:rPr>
              <a:t>control of movement</a:t>
            </a:r>
            <a:r>
              <a:rPr lang="en-US" sz="1200" kern="1200" dirty="0" smtClean="0">
                <a:solidFill>
                  <a:schemeClr val="tx1"/>
                </a:solidFill>
                <a:effectLst/>
                <a:latin typeface="+mn-lt"/>
                <a:ea typeface="+mn-ea"/>
                <a:cs typeface="+mn-cs"/>
              </a:rPr>
              <a:t> and the </a:t>
            </a:r>
            <a:r>
              <a:rPr lang="en-US" sz="1200" i="1" kern="1200" dirty="0" smtClean="0">
                <a:solidFill>
                  <a:schemeClr val="tx1"/>
                </a:solidFill>
                <a:effectLst/>
                <a:latin typeface="+mn-lt"/>
                <a:ea typeface="+mn-ea"/>
                <a:cs typeface="+mn-cs"/>
              </a:rPr>
              <a:t>possibility</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of exploitation</a:t>
            </a:r>
            <a:r>
              <a:rPr lang="en-US" sz="1200" kern="1200" dirty="0" smtClean="0">
                <a:solidFill>
                  <a:schemeClr val="tx1"/>
                </a:solidFill>
                <a:effectLst/>
                <a:latin typeface="+mn-lt"/>
                <a:ea typeface="+mn-ea"/>
                <a:cs typeface="+mn-cs"/>
              </a:rPr>
              <a:t> that matter in the Canadian definition of trafficking (Roots 2013; </a:t>
            </a:r>
            <a:r>
              <a:rPr lang="en-US" sz="1200" kern="1200" dirty="0" err="1" smtClean="0">
                <a:solidFill>
                  <a:schemeClr val="tx1"/>
                </a:solidFill>
                <a:effectLst/>
                <a:latin typeface="+mn-lt"/>
                <a:ea typeface="+mn-ea"/>
                <a:cs typeface="+mn-cs"/>
              </a:rPr>
              <a:t>Sikka</a:t>
            </a:r>
            <a:r>
              <a:rPr lang="en-US" sz="1200" kern="1200" dirty="0" smtClean="0">
                <a:solidFill>
                  <a:schemeClr val="tx1"/>
                </a:solidFill>
                <a:effectLst/>
                <a:latin typeface="+mn-lt"/>
                <a:ea typeface="+mn-ea"/>
                <a:cs typeface="+mn-cs"/>
              </a:rPr>
              <a:t> 2009; Burgess 2014).  </a:t>
            </a:r>
            <a:endParaRPr lang="en-CA" sz="1200" kern="1200" dirty="0" smtClean="0">
              <a:solidFill>
                <a:schemeClr val="tx1"/>
              </a:solidFill>
              <a:effectLst/>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err="1" smtClean="0">
                <a:solidFill>
                  <a:schemeClr val="tx1"/>
                </a:solidFill>
                <a:latin typeface="+mn-lt"/>
                <a:ea typeface="+mn-ea"/>
                <a:cs typeface="+mn-cs"/>
              </a:rPr>
              <a:t>Katrin</a:t>
            </a:r>
            <a:r>
              <a:rPr lang="en-US" sz="1200" b="0" i="0" u="none" strike="noStrike" kern="1200" baseline="0" dirty="0" smtClean="0">
                <a:solidFill>
                  <a:schemeClr val="tx1"/>
                </a:solidFill>
                <a:latin typeface="+mn-lt"/>
                <a:ea typeface="+mn-ea"/>
                <a:cs typeface="+mn-cs"/>
              </a:rPr>
              <a:t> Roots has argued that  the </a:t>
            </a:r>
            <a:r>
              <a:rPr lang="en-US" sz="1200" kern="1200" dirty="0" smtClean="0">
                <a:solidFill>
                  <a:schemeClr val="tx1"/>
                </a:solidFill>
                <a:effectLst/>
                <a:latin typeface="+mn-lt"/>
                <a:ea typeface="+mn-ea"/>
                <a:cs typeface="+mn-cs"/>
              </a:rPr>
              <a:t>emphasis on control of movement is “strikingly similar” to the procurement (“pimping”) provisions in the Criminal Code.  </a:t>
            </a: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719E22-6336-1C40-8E0B-5BD32137BA53}" type="slidenum">
              <a:rPr lang="en-US" smtClean="0"/>
              <a:t>12</a:t>
            </a:fld>
            <a:endParaRPr lang="en-US"/>
          </a:p>
        </p:txBody>
      </p:sp>
    </p:spTree>
    <p:extLst>
      <p:ext uri="{BB962C8B-B14F-4D97-AF65-F5344CB8AC3E}">
        <p14:creationId xmlns:p14="http://schemas.microsoft.com/office/powerpoint/2010/main" val="3301600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Bedford</a:t>
            </a:r>
            <a:r>
              <a:rPr lang="en-US" baseline="0" dirty="0" smtClean="0"/>
              <a:t> v. Canada 2013.  (photo of Valerie Scott and Terry-Lyn Bedford</a:t>
            </a:r>
          </a:p>
          <a:p>
            <a:endParaRPr lang="en-US" sz="1200" kern="1200" baseline="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the 2014 </a:t>
            </a:r>
            <a:r>
              <a:rPr lang="en-US" sz="1200" i="1" kern="1200" dirty="0" smtClean="0">
                <a:solidFill>
                  <a:schemeClr val="tx1"/>
                </a:solidFill>
                <a:effectLst/>
                <a:latin typeface="+mn-lt"/>
                <a:ea typeface="+mn-ea"/>
                <a:cs typeface="+mn-cs"/>
              </a:rPr>
              <a:t>Protection of Communities and Exploited Persons Act </a:t>
            </a:r>
            <a:r>
              <a:rPr lang="en-US" sz="1200" kern="1200" dirty="0" smtClean="0">
                <a:solidFill>
                  <a:schemeClr val="tx1"/>
                </a:solidFill>
                <a:effectLst/>
                <a:latin typeface="+mn-lt"/>
                <a:ea typeface="+mn-ea"/>
                <a:cs typeface="+mn-cs"/>
              </a:rPr>
              <a:t>(PCEPA)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follows the “Nordic model” by criminalizing the purchase and advertising of sex services, looms over Canadian anti-trafficking.  The bill states in its preamble that exploitation is “inherent in prostitution,” and it supports the exit of “prostituted” women.  When passed, the then Minister of Justice implied that the PCEPA would help to reduce the rates of human trafficking in Canada </a:t>
            </a:r>
            <a:endParaRPr lang="en-US" baseline="0" dirty="0" smtClean="0"/>
          </a:p>
        </p:txBody>
      </p:sp>
      <p:sp>
        <p:nvSpPr>
          <p:cNvPr id="4" name="Slide Number Placeholder 3"/>
          <p:cNvSpPr>
            <a:spLocks noGrp="1"/>
          </p:cNvSpPr>
          <p:nvPr>
            <p:ph type="sldNum" sz="quarter" idx="10"/>
          </p:nvPr>
        </p:nvSpPr>
        <p:spPr/>
        <p:txBody>
          <a:bodyPr/>
          <a:lstStyle/>
          <a:p>
            <a:fld id="{3E719E22-6336-1C40-8E0B-5BD32137BA53}" type="slidenum">
              <a:rPr lang="en-US" smtClean="0"/>
              <a:t>13</a:t>
            </a:fld>
            <a:endParaRPr lang="en-US"/>
          </a:p>
        </p:txBody>
      </p:sp>
    </p:spTree>
    <p:extLst>
      <p:ext uri="{BB962C8B-B14F-4D97-AF65-F5344CB8AC3E}">
        <p14:creationId xmlns:p14="http://schemas.microsoft.com/office/powerpoint/2010/main" val="4149902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ONWA: there is a “gray area” between prostitution</a:t>
            </a:r>
            <a:r>
              <a:rPr lang="en-US" baseline="0" dirty="0" smtClean="0"/>
              <a:t> and trafficking”.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“[I]t is not a choice when one’s life has been groomed through abuse and poverty to be sexually exploited” (NWAC noting </a:t>
            </a:r>
            <a:r>
              <a:rPr lang="en-US" baseline="0" dirty="0" smtClean="0"/>
              <a:t>Farley et </a:t>
            </a:r>
            <a:r>
              <a:rPr lang="en-US" baseline="0" dirty="0" err="1" smtClean="0"/>
              <a:t>al’s</a:t>
            </a:r>
            <a:r>
              <a:rPr lang="en-US" baseline="0" dirty="0" smtClean="0"/>
              <a:t> argument </a:t>
            </a:r>
            <a:r>
              <a:rPr lang="en-US" dirty="0" smtClean="0"/>
              <a:t>2014 report, p.</a:t>
            </a:r>
            <a:r>
              <a:rPr lang="en-CA" dirty="0" smtClean="0"/>
              <a:t> 59)</a:t>
            </a:r>
            <a:endParaRPr lang="en-US" dirty="0" smtClean="0"/>
          </a:p>
          <a:p>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14</a:t>
            </a:fld>
            <a:endParaRPr lang="en-US"/>
          </a:p>
        </p:txBody>
      </p:sp>
    </p:spTree>
    <p:extLst>
      <p:ext uri="{BB962C8B-B14F-4D97-AF65-F5344CB8AC3E}">
        <p14:creationId xmlns:p14="http://schemas.microsoft.com/office/powerpoint/2010/main" val="1167344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Selling sex is a pragmatic and sensible response to a limited range of options. Where people are doing sex work but would rather not be, it is this lack of options that is the problem – not sex work itself.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Women, young people, trans women, people of colour and Indigenous people often face limited economic options. For many, sex work is the best or only option for work and we work to improve the conditions of work.</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Sex worker empowerment stops human trafficking. Maggie's supports effective, evidence-based solutions to the problem of human trafficking that locates sex workers as a key part of the solution. We support open borders and labour and human rights for undocumented workers.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Note: there are Indigenous sex</a:t>
            </a:r>
            <a:r>
              <a:rPr lang="en-US" baseline="0" dirty="0" smtClean="0"/>
              <a:t> work advocates (Sarah Hunt, Naomi Sayers); there are former sex workers who take the abolitionist position.  I am just picking a couple of noted Canadian organizations to give you a sense of the array of debate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3E719E22-6336-1C40-8E0B-5BD32137BA53}" type="slidenum">
              <a:rPr lang="en-US" smtClean="0"/>
              <a:t>15</a:t>
            </a:fld>
            <a:endParaRPr lang="en-US"/>
          </a:p>
        </p:txBody>
      </p:sp>
    </p:spTree>
    <p:extLst>
      <p:ext uri="{BB962C8B-B14F-4D97-AF65-F5344CB8AC3E}">
        <p14:creationId xmlns:p14="http://schemas.microsoft.com/office/powerpoint/2010/main" val="36896865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Participants</a:t>
            </a:r>
            <a:r>
              <a:rPr lang="en-US" baseline="0" dirty="0" smtClean="0"/>
              <a:t> conflated human trafficking with survival sex and drug trafficking. </a:t>
            </a:r>
          </a:p>
          <a:p>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16</a:t>
            </a:fld>
            <a:endParaRPr lang="en-US"/>
          </a:p>
        </p:txBody>
      </p:sp>
    </p:spTree>
    <p:extLst>
      <p:ext uri="{BB962C8B-B14F-4D97-AF65-F5344CB8AC3E}">
        <p14:creationId xmlns:p14="http://schemas.microsoft.com/office/powerpoint/2010/main" val="42425989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Participants</a:t>
            </a:r>
            <a:r>
              <a:rPr lang="en-US" baseline="0" dirty="0" smtClean="0"/>
              <a:t> conflated human trafficking with survival sex and drug trafficking. </a:t>
            </a:r>
          </a:p>
          <a:p>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17</a:t>
            </a:fld>
            <a:endParaRPr lang="en-US"/>
          </a:p>
        </p:txBody>
      </p:sp>
    </p:spTree>
    <p:extLst>
      <p:ext uri="{BB962C8B-B14F-4D97-AF65-F5344CB8AC3E}">
        <p14:creationId xmlns:p14="http://schemas.microsoft.com/office/powerpoint/2010/main" val="18632987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6067" y="685800"/>
            <a:ext cx="2614350" cy="1960763"/>
          </a:xfrm>
        </p:spPr>
      </p:sp>
      <p:sp>
        <p:nvSpPr>
          <p:cNvPr id="3" name="Notes Placeholder 2"/>
          <p:cNvSpPr>
            <a:spLocks noGrp="1"/>
          </p:cNvSpPr>
          <p:nvPr>
            <p:ph type="body" idx="1"/>
          </p:nvPr>
        </p:nvSpPr>
        <p:spPr>
          <a:xfrm>
            <a:off x="685800" y="2801329"/>
            <a:ext cx="5486400" cy="5883884"/>
          </a:xfrm>
        </p:spPr>
        <p:txBody>
          <a:bodyPr>
            <a:no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100" b="1" dirty="0" smtClean="0"/>
              <a:t>So, how do we</a:t>
            </a:r>
            <a:r>
              <a:rPr lang="en-US" sz="1100" b="1" baseline="0" dirty="0" smtClean="0"/>
              <a:t> as a region come together in order to respond to human trafficking? </a:t>
            </a:r>
            <a:r>
              <a:rPr lang="en-US" sz="1100" dirty="0" smtClean="0"/>
              <a:t>Many communities in the north do not have the luxury of size that would</a:t>
            </a:r>
            <a:r>
              <a:rPr lang="en-US" sz="1100" baseline="0" dirty="0" smtClean="0"/>
              <a:t> let us work with like-minded people.  The ideal practice would be to have a dedicated safe house and organization for human trafficking.  But this is not going to happen anytime soon.  Thus, it is clear that collaboration across multiple sectors is needed in order to respond to human trafficking: first responders, mental health and addictions, sexual assault centers, shelters, transitional and long term housing, Indigenous supports, francophone supports, ODSB, child protection services, police services, victim services, corrections, probation and parole</a:t>
            </a:r>
            <a:r>
              <a:rPr lang="is-IS" sz="1100" baseline="0" dirty="0" smtClean="0"/>
              <a:t>…</a:t>
            </a:r>
            <a:endParaRPr lang="en-US" sz="1100" dirty="0" smtClean="0"/>
          </a:p>
          <a:p>
            <a:endParaRPr lang="en-US" sz="1100" dirty="0" smtClean="0"/>
          </a:p>
          <a:p>
            <a:r>
              <a:rPr lang="en-US" sz="1100" b="1" baseline="0" dirty="0" smtClean="0"/>
              <a:t>Harm reduction and non-judgmental: </a:t>
            </a:r>
            <a:r>
              <a:rPr lang="en-US" sz="1100" baseline="0" dirty="0" smtClean="0"/>
              <a:t>Rather than focusing on labels – it is important o focus on the harms, risks and indicators of human trafficking.  Best practices research: interview respondents filled a whole political spectrum but we heard affirmations from various organizations that they are willing to help anyone who asks for help, regardless of how that person self-identifies or whether they decide to stay in the sex trade or leave.</a:t>
            </a:r>
          </a:p>
          <a:p>
            <a:endParaRPr lang="en-US" sz="1100" baseline="0" dirty="0" smtClean="0"/>
          </a:p>
          <a:p>
            <a:r>
              <a:rPr lang="en-US" sz="1100" baseline="0" dirty="0" smtClean="0"/>
              <a:t>It is also important to note that human trafficking may present as something else: domestic violence, a parent-child conflict or a “complicated relationship” rather than “desperation and needing to escape”.  Some people may not wish to disclose that they have been trafficked or they will reject the trafficking label.</a:t>
            </a:r>
          </a:p>
          <a:p>
            <a:endParaRPr lang="en-US" sz="1100" baseline="0" dirty="0" smtClean="0"/>
          </a:p>
          <a:p>
            <a:r>
              <a:rPr lang="en-US" sz="1100" b="1" baseline="0" dirty="0" err="1" smtClean="0"/>
              <a:t>Cuturally</a:t>
            </a:r>
            <a:r>
              <a:rPr lang="en-US" sz="1100" b="1" baseline="0" dirty="0" smtClean="0"/>
              <a:t> sensitive:, </a:t>
            </a:r>
            <a:r>
              <a:rPr lang="en-US" sz="1100" baseline="0" dirty="0" smtClean="0"/>
              <a:t>mental, physical, emotional and spiritual</a:t>
            </a:r>
          </a:p>
          <a:p>
            <a:r>
              <a:rPr lang="en-US" sz="1100" b="1" baseline="0" dirty="0" smtClean="0"/>
              <a:t>Trauma informed</a:t>
            </a:r>
            <a:r>
              <a:rPr lang="en-US" sz="1100" baseline="0" dirty="0" smtClean="0"/>
              <a:t>: placing </a:t>
            </a:r>
            <a:r>
              <a:rPr lang="en-US" sz="1100" b="0" i="0" u="none" strike="noStrike" kern="1200" baseline="0" dirty="0" smtClean="0">
                <a:solidFill>
                  <a:schemeClr val="tx1"/>
                </a:solidFill>
                <a:latin typeface="+mn-lt"/>
                <a:ea typeface="+mn-ea"/>
                <a:cs typeface="+mn-cs"/>
              </a:rPr>
              <a:t>the survivor’s safety, choice and control as a priority; learning, collaboration and trust; healing in relationships(indigenous perspective especially)</a:t>
            </a:r>
            <a:endParaRPr lang="en-US" sz="1100" baseline="0" dirty="0" smtClean="0"/>
          </a:p>
          <a:p>
            <a:endParaRPr lang="en-US" sz="1100" baseline="0" dirty="0" smtClean="0"/>
          </a:p>
          <a:p>
            <a:r>
              <a:rPr lang="en-US" sz="1100" b="1" dirty="0" smtClean="0"/>
              <a:t>Long-term commitment</a:t>
            </a:r>
            <a:r>
              <a:rPr lang="en-US" sz="1100" dirty="0" smtClean="0"/>
              <a:t>:</a:t>
            </a:r>
            <a:r>
              <a:rPr lang="en-US" sz="1100" baseline="0" dirty="0" smtClean="0"/>
              <a:t> </a:t>
            </a:r>
            <a:r>
              <a:rPr lang="en-US" sz="1100" dirty="0" smtClean="0"/>
              <a:t>One respondent told</a:t>
            </a:r>
            <a:r>
              <a:rPr lang="en-US" sz="1100" baseline="0" dirty="0" smtClean="0"/>
              <a:t> us:</a:t>
            </a:r>
          </a:p>
          <a:p>
            <a:endParaRPr lang="en-US" sz="1100" baseline="0" dirty="0" smtClean="0"/>
          </a:p>
          <a:p>
            <a:r>
              <a:rPr lang="en-CA" sz="1100" kern="1200" dirty="0" smtClean="0">
                <a:solidFill>
                  <a:schemeClr val="tx1"/>
                </a:solidFill>
                <a:effectLst/>
                <a:latin typeface="+mn-lt"/>
                <a:ea typeface="+mn-ea"/>
                <a:cs typeface="+mn-cs"/>
              </a:rPr>
              <a:t>“When they are in hotel rooms, they aren't psychologically present. They shut down.  Afterwards, it can take months to build trust, then months to look at the intensity. Compared to mainstream rape survivors, we need to magnify their needs by one thousand. </a:t>
            </a:r>
            <a:r>
              <a:rPr lang="en-CA" sz="1100" i="1" kern="1200" dirty="0" smtClean="0">
                <a:solidFill>
                  <a:schemeClr val="tx1"/>
                </a:solidFill>
                <a:effectLst/>
                <a:latin typeface="+mn-lt"/>
                <a:ea typeface="+mn-ea"/>
                <a:cs typeface="+mn-cs"/>
              </a:rPr>
              <a:t>Their needs are just so complex, and therapeutic needs, they won't be healed in a year</a:t>
            </a:r>
            <a:r>
              <a:rPr lang="en-CA" sz="1100" kern="1200" dirty="0" smtClean="0">
                <a:solidFill>
                  <a:schemeClr val="tx1"/>
                </a:solidFill>
                <a:effectLst/>
                <a:latin typeface="+mn-lt"/>
                <a:ea typeface="+mn-ea"/>
                <a:cs typeface="+mn-cs"/>
              </a:rPr>
              <a:t>. They need deprogramming.  They have been tortured psychologically. </a:t>
            </a:r>
            <a:r>
              <a:rPr lang="en-CA" sz="1100" i="1" kern="1200" dirty="0" smtClean="0">
                <a:solidFill>
                  <a:schemeClr val="tx1"/>
                </a:solidFill>
                <a:effectLst/>
                <a:latin typeface="+mn-lt"/>
                <a:ea typeface="+mn-ea"/>
                <a:cs typeface="+mn-cs"/>
              </a:rPr>
              <a:t>If you can't commit the time, then don't get engaged at the outset</a:t>
            </a:r>
            <a:r>
              <a:rPr lang="en-CA" sz="1100" dirty="0" smtClean="0">
                <a:effectLst/>
              </a:rPr>
              <a:t> “</a:t>
            </a:r>
          </a:p>
          <a:p>
            <a:endParaRPr lang="en-CA" sz="1100" dirty="0" smtClean="0">
              <a:effectLst/>
            </a:endParaRPr>
          </a:p>
          <a:p>
            <a:r>
              <a:rPr lang="en-CA" sz="1100" dirty="0" smtClean="0">
                <a:effectLst/>
              </a:rPr>
              <a:t>1 to 4 years to exit.</a:t>
            </a:r>
            <a:endParaRPr lang="en-US" sz="1100" dirty="0" smtClean="0"/>
          </a:p>
        </p:txBody>
      </p:sp>
      <p:sp>
        <p:nvSpPr>
          <p:cNvPr id="4" name="Slide Number Placeholder 3"/>
          <p:cNvSpPr>
            <a:spLocks noGrp="1"/>
          </p:cNvSpPr>
          <p:nvPr>
            <p:ph type="sldNum" sz="quarter" idx="10"/>
          </p:nvPr>
        </p:nvSpPr>
        <p:spPr/>
        <p:txBody>
          <a:bodyPr/>
          <a:lstStyle/>
          <a:p>
            <a:fld id="{3E719E22-6336-1C40-8E0B-5BD32137BA53}" type="slidenum">
              <a:rPr lang="en-US" smtClean="0"/>
              <a:t>18</a:t>
            </a:fld>
            <a:endParaRPr lang="en-US"/>
          </a:p>
        </p:txBody>
      </p:sp>
    </p:spTree>
    <p:extLst>
      <p:ext uri="{BB962C8B-B14F-4D97-AF65-F5344CB8AC3E}">
        <p14:creationId xmlns:p14="http://schemas.microsoft.com/office/powerpoint/2010/main" val="3000636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19E22-6336-1C40-8E0B-5BD32137BA53}" type="slidenum">
              <a:rPr lang="en-US" smtClean="0"/>
              <a:t>19</a:t>
            </a:fld>
            <a:endParaRPr lang="en-US"/>
          </a:p>
        </p:txBody>
      </p:sp>
    </p:spTree>
    <p:extLst>
      <p:ext uri="{BB962C8B-B14F-4D97-AF65-F5344CB8AC3E}">
        <p14:creationId xmlns:p14="http://schemas.microsoft.com/office/powerpoint/2010/main" val="2350978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Unique circumstances of the north: remote and rural communities; large geographic distances; diverse Indigenous</a:t>
            </a:r>
            <a:r>
              <a:rPr lang="en-US" baseline="0" dirty="0" smtClean="0"/>
              <a:t> communities; under-resourced in terms of community-based services (Cochrane – no need for service mapping!)</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Inadequacy of putting someone on a bus to head “down south” away from family and community supports</a:t>
            </a:r>
          </a:p>
          <a:p>
            <a:endParaRPr lang="en-US" baseline="0" dirty="0" smtClean="0"/>
          </a:p>
          <a:p>
            <a:endParaRPr lang="en-US" baseline="0" dirty="0" smtClean="0"/>
          </a:p>
          <a:p>
            <a:r>
              <a:rPr lang="en-US" baseline="0" dirty="0" smtClean="0"/>
              <a:t>Also: mining as potential factor in trafficking;</a:t>
            </a:r>
            <a:endParaRPr lang="en-US" dirty="0"/>
          </a:p>
        </p:txBody>
      </p:sp>
      <p:sp>
        <p:nvSpPr>
          <p:cNvPr id="4" name="Slide Number Placeholder 3"/>
          <p:cNvSpPr>
            <a:spLocks noGrp="1"/>
          </p:cNvSpPr>
          <p:nvPr>
            <p:ph type="sldNum" sz="quarter" idx="5"/>
          </p:nvPr>
        </p:nvSpPr>
        <p:spPr/>
        <p:txBody>
          <a:bodyPr/>
          <a:lstStyle/>
          <a:p>
            <a:fld id="{A3171101-3FE5-7D4D-9CC7-3E5DA5659270}" type="slidenum">
              <a:rPr lang="en-US" smtClean="0"/>
              <a:t>2</a:t>
            </a:fld>
            <a:endParaRPr lang="en-US"/>
          </a:p>
        </p:txBody>
      </p:sp>
    </p:spTree>
    <p:extLst>
      <p:ext uri="{BB962C8B-B14F-4D97-AF65-F5344CB8AC3E}">
        <p14:creationId xmlns:p14="http://schemas.microsoft.com/office/powerpoint/2010/main" val="95088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77914" y="499045"/>
            <a:ext cx="3152003" cy="2364002"/>
          </a:xfrm>
        </p:spPr>
      </p:sp>
      <p:sp>
        <p:nvSpPr>
          <p:cNvPr id="3" name="Notes Placeholder 2"/>
          <p:cNvSpPr>
            <a:spLocks noGrp="1"/>
          </p:cNvSpPr>
          <p:nvPr>
            <p:ph type="body" idx="1"/>
          </p:nvPr>
        </p:nvSpPr>
        <p:spPr>
          <a:xfrm>
            <a:off x="685800" y="3049801"/>
            <a:ext cx="5486400" cy="5635411"/>
          </a:xfrm>
        </p:spPr>
        <p:txBody>
          <a:bodyPr/>
          <a:lstStyle/>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kern="1200" dirty="0" smtClean="0">
                <a:solidFill>
                  <a:schemeClr val="tx1"/>
                </a:solidFill>
                <a:effectLst/>
                <a:latin typeface="+mn-lt"/>
                <a:ea typeface="+mn-ea"/>
                <a:cs typeface="+mn-cs"/>
              </a:rPr>
              <a:t>Globally</a:t>
            </a:r>
            <a:r>
              <a:rPr lang="en-US" sz="1200" kern="1200" dirty="0" smtClean="0">
                <a:solidFill>
                  <a:schemeClr val="tx1"/>
                </a:solidFill>
                <a:effectLst/>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Sex workers, migration and refugee advocates, and human rights feminists identify the “anti-trafficking problem” as the “collateral damage” (GAATW 2007) that ensues when governments, law enforcement, border control, or humanitarian organizations pursue anti-trafficking campaigns or policies.  Specifically, critics argue that anti-trafficking efforts and rhetoric have resulted in the increased surveillance and therefore decreased safety of sex workers, the criminalization and deportation of migrant sex workers, repressive border controls, individualized approaches, and “rescue” efforts that do not fit the myriad realities experienced by people in the sex trade. “Rescue” may deliver people right back to the miserable situation they first sought to escape (</a:t>
            </a:r>
            <a:r>
              <a:rPr lang="en-US" sz="1200" kern="1200" dirty="0" err="1" smtClean="0">
                <a:solidFill>
                  <a:schemeClr val="tx1"/>
                </a:solidFill>
                <a:effectLst/>
                <a:latin typeface="+mn-lt"/>
                <a:ea typeface="+mn-ea"/>
                <a:cs typeface="+mn-cs"/>
              </a:rPr>
              <a:t>Thrupkaew</a:t>
            </a:r>
            <a:r>
              <a:rPr lang="en-US" sz="1200" kern="1200" dirty="0" smtClean="0">
                <a:solidFill>
                  <a:schemeClr val="tx1"/>
                </a:solidFill>
                <a:effectLst/>
                <a:latin typeface="+mn-lt"/>
                <a:ea typeface="+mn-ea"/>
                <a:cs typeface="+mn-cs"/>
              </a:rPr>
              <a:t> 2009; Hoyle, Bosworth, and Dempsey 2011).  Consequently, a woman may choose “not to identify herself as a ‘victim of trafficking’ – </a:t>
            </a:r>
            <a:r>
              <a:rPr lang="en-US" sz="1200" i="1" kern="1200" dirty="0" smtClean="0">
                <a:solidFill>
                  <a:schemeClr val="tx1"/>
                </a:solidFill>
                <a:effectLst/>
                <a:latin typeface="+mn-lt"/>
                <a:ea typeface="+mn-ea"/>
                <a:cs typeface="+mn-cs"/>
              </a:rPr>
              <a:t>in order not to become a victim of anti-trafficking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Sanghera</a:t>
            </a:r>
            <a:r>
              <a:rPr lang="en-US" sz="1200" kern="1200" dirty="0" smtClean="0">
                <a:solidFill>
                  <a:schemeClr val="tx1"/>
                </a:solidFill>
                <a:effectLst/>
                <a:latin typeface="+mn-lt"/>
                <a:ea typeface="+mn-ea"/>
                <a:cs typeface="+mn-cs"/>
              </a:rPr>
              <a:t> 2007, viii). </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kern="1200" dirty="0" smtClean="0">
                <a:solidFill>
                  <a:schemeClr val="tx1"/>
                </a:solidFill>
                <a:effectLst/>
                <a:latin typeface="+mn-lt"/>
                <a:ea typeface="+mn-ea"/>
                <a:cs typeface="+mn-cs"/>
              </a:rPr>
              <a:t>Furthermore, the anti-trafficking problem relates to the disempowering, moralizing and marginalizing construction of victimhood, and the ways in which “rescue” and “protection” serve to securitize borders against the racialized other while buttressing the West, white masculinity in particular, as “saviour.”</a:t>
            </a:r>
          </a:p>
          <a:p>
            <a:pPr marL="0" marR="0" indent="0" algn="l" defTabSz="457200" rtl="0" eaLnBrk="1" fontAlgn="auto" latinLnBrk="0" hangingPunct="1">
              <a:lnSpc>
                <a:spcPct val="100000"/>
              </a:lnSpc>
              <a:spcBef>
                <a:spcPts val="0"/>
              </a:spcBef>
              <a:spcAft>
                <a:spcPts val="0"/>
              </a:spcAft>
              <a:buClrTx/>
              <a:buSzTx/>
              <a:buFont typeface="Arial"/>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a:buNone/>
              <a:tabLst/>
              <a:defRPr/>
            </a:pPr>
            <a:r>
              <a:rPr lang="en-US" sz="1200" b="1" kern="1200" dirty="0" smtClean="0">
                <a:solidFill>
                  <a:schemeClr val="tx1"/>
                </a:solidFill>
                <a:effectLst/>
                <a:latin typeface="+mn-lt"/>
                <a:ea typeface="+mn-ea"/>
                <a:cs typeface="+mn-cs"/>
              </a:rPr>
              <a:t>In Canada</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Anti-trafficking investigations by the Canadian Border Services Agency (CBSA) in Ottawa resulted in the deportation of 11 Asian women in 2015 (CBC News 11 May 2015).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The RCMP-led Operation Northern Spotlight, which is part of an FBI-Canada collaboration, has been “repeatedly experienced” by sex workers as intimidation, harassment, and violation of privacy </a:t>
            </a:r>
            <a:r>
              <a:rPr lang="en-CA" sz="1200" kern="1200" dirty="0" smtClean="0">
                <a:solidFill>
                  <a:schemeClr val="tx1"/>
                </a:solidFill>
                <a:effectLst/>
                <a:latin typeface="+mn-lt"/>
                <a:ea typeface="+mn-ea"/>
                <a:cs typeface="+mn-cs"/>
              </a:rPr>
              <a:t>(</a:t>
            </a:r>
            <a:r>
              <a:rPr lang="en-CA" sz="1200" kern="1200" dirty="0" err="1" smtClean="0">
                <a:solidFill>
                  <a:schemeClr val="tx1"/>
                </a:solidFill>
                <a:effectLst/>
                <a:latin typeface="+mn-lt"/>
                <a:ea typeface="+mn-ea"/>
                <a:cs typeface="+mn-cs"/>
              </a:rPr>
              <a:t>Kempadoo</a:t>
            </a:r>
            <a:r>
              <a:rPr lang="en-CA" sz="1200" kern="1200" dirty="0" smtClean="0">
                <a:solidFill>
                  <a:schemeClr val="tx1"/>
                </a:solidFill>
                <a:effectLst/>
                <a:latin typeface="+mn-lt"/>
                <a:ea typeface="+mn-ea"/>
                <a:cs typeface="+mn-cs"/>
              </a:rPr>
              <a:t> and </a:t>
            </a:r>
            <a:r>
              <a:rPr lang="en-CA" sz="1200" kern="1200" dirty="0" err="1" smtClean="0">
                <a:solidFill>
                  <a:schemeClr val="tx1"/>
                </a:solidFill>
                <a:effectLst/>
                <a:latin typeface="+mn-lt"/>
                <a:ea typeface="+mn-ea"/>
                <a:cs typeface="+mn-cs"/>
              </a:rPr>
              <a:t>McFadyen</a:t>
            </a:r>
            <a:r>
              <a:rPr lang="en-CA" sz="1200" kern="1200" dirty="0" smtClean="0">
                <a:solidFill>
                  <a:schemeClr val="tx1"/>
                </a:solidFill>
                <a:effectLst/>
                <a:latin typeface="+mn-lt"/>
                <a:ea typeface="+mn-ea"/>
                <a:cs typeface="+mn-cs"/>
              </a:rPr>
              <a:t> 2017, 13).  </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smtClean="0">
                <a:solidFill>
                  <a:schemeClr val="tx1"/>
                </a:solidFill>
                <a:effectLst/>
                <a:latin typeface="+mn-lt"/>
                <a:ea typeface="+mn-ea"/>
                <a:cs typeface="+mn-cs"/>
              </a:rPr>
              <a:t>Anti-trafficking legislation in the form of criminalizing prostitution serves to tighten the net around sex workers and decreases their safety (Brock 2014; Rose 2015/2016; </a:t>
            </a:r>
            <a:r>
              <a:rPr lang="en-US" sz="1200" kern="1200" dirty="0" err="1" smtClean="0">
                <a:solidFill>
                  <a:schemeClr val="tx1"/>
                </a:solidFill>
                <a:effectLst/>
                <a:latin typeface="+mn-lt"/>
                <a:ea typeface="+mn-ea"/>
                <a:cs typeface="+mn-cs"/>
              </a:rPr>
              <a:t>Kempadoo</a:t>
            </a:r>
            <a:r>
              <a:rPr lang="en-US" sz="1200" kern="1200" dirty="0" smtClean="0">
                <a:solidFill>
                  <a:schemeClr val="tx1"/>
                </a:solidFill>
                <a:effectLst/>
                <a:latin typeface="+mn-lt"/>
                <a:ea typeface="+mn-ea"/>
                <a:cs typeface="+mn-cs"/>
              </a:rPr>
              <a:t> and </a:t>
            </a:r>
            <a:r>
              <a:rPr lang="en-US" sz="1200" kern="1200" dirty="0" err="1" smtClean="0">
                <a:solidFill>
                  <a:schemeClr val="tx1"/>
                </a:solidFill>
                <a:effectLst/>
                <a:latin typeface="+mn-lt"/>
                <a:ea typeface="+mn-ea"/>
                <a:cs typeface="+mn-cs"/>
              </a:rPr>
              <a:t>McFadyen</a:t>
            </a:r>
            <a:r>
              <a:rPr lang="en-US" sz="1200" kern="1200" dirty="0" smtClean="0">
                <a:solidFill>
                  <a:schemeClr val="tx1"/>
                </a:solidFill>
                <a:effectLst/>
                <a:latin typeface="+mn-lt"/>
                <a:ea typeface="+mn-ea"/>
                <a:cs typeface="+mn-cs"/>
              </a:rPr>
              <a:t> 2017; Kaye 2017; Grant 2018).</a:t>
            </a:r>
            <a:r>
              <a:rPr lang="en-CA" dirty="0" smtClean="0">
                <a:effectLst/>
              </a:rPr>
              <a:t> </a:t>
            </a:r>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20</a:t>
            </a:fld>
            <a:endParaRPr lang="en-US"/>
          </a:p>
        </p:txBody>
      </p:sp>
    </p:spTree>
    <p:extLst>
      <p:ext uri="{BB962C8B-B14F-4D97-AF65-F5344CB8AC3E}">
        <p14:creationId xmlns:p14="http://schemas.microsoft.com/office/powerpoint/2010/main" val="4181407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Moralizing narratives of “protecting innocents” means that “a victim’s failure to experience or frame her experience in terms of a typical trafficking narrative may deny her the status of an ‘ideal victim’ and the credibility that attaches to it” (Hoyle, Bosworth, and Dempsey 2011, 322).  Ignoring the complex reasons why (migrant) women may enter the sex trade, this narrative dichotomizes between “good victims” who were forced and are “deserving of new opportunities,” and “bad prostitutes” who knowingly choose the profession and “whose experiences are ignored” (Rodríguez-</a:t>
            </a:r>
            <a:r>
              <a:rPr lang="en-US" sz="1200" kern="1200" dirty="0" err="1" smtClean="0">
                <a:solidFill>
                  <a:schemeClr val="tx1"/>
                </a:solidFill>
                <a:effectLst/>
                <a:latin typeface="+mn-lt"/>
                <a:ea typeface="+mn-ea"/>
                <a:cs typeface="+mn-cs"/>
              </a:rPr>
              <a:t>López</a:t>
            </a:r>
            <a:r>
              <a:rPr lang="en-US" sz="1200" kern="1200" dirty="0" smtClean="0">
                <a:solidFill>
                  <a:schemeClr val="tx1"/>
                </a:solidFill>
                <a:effectLst/>
                <a:latin typeface="+mn-lt"/>
                <a:ea typeface="+mn-ea"/>
                <a:cs typeface="+mn-cs"/>
              </a:rPr>
              <a:t> 2018, 63).  Those who do not fit the ideal victim type—those who are not “entirely innocent or unaware,” those who resist rescue or who do not wish to exit the sex trade—are cast as morally culpable deviants who are undeserving of human rights and subject to criminalization (Rodríguez-</a:t>
            </a:r>
            <a:r>
              <a:rPr lang="en-US" sz="1200" kern="1200" dirty="0" err="1" smtClean="0">
                <a:solidFill>
                  <a:schemeClr val="tx1"/>
                </a:solidFill>
                <a:effectLst/>
                <a:latin typeface="+mn-lt"/>
                <a:ea typeface="+mn-ea"/>
                <a:cs typeface="+mn-cs"/>
              </a:rPr>
              <a:t>López</a:t>
            </a:r>
            <a:r>
              <a:rPr lang="en-US" sz="1200" kern="1200" dirty="0" smtClean="0">
                <a:solidFill>
                  <a:schemeClr val="tx1"/>
                </a:solidFill>
                <a:effectLst/>
                <a:latin typeface="+mn-lt"/>
                <a:ea typeface="+mn-ea"/>
                <a:cs typeface="+mn-cs"/>
              </a:rPr>
              <a:t> 2018, 64; see also </a:t>
            </a:r>
            <a:r>
              <a:rPr lang="en-US" sz="1200" kern="1200" dirty="0" err="1" smtClean="0">
                <a:solidFill>
                  <a:schemeClr val="tx1"/>
                </a:solidFill>
                <a:effectLst/>
                <a:latin typeface="+mn-lt"/>
                <a:ea typeface="+mn-ea"/>
                <a:cs typeface="+mn-cs"/>
              </a:rPr>
              <a:t>Uy</a:t>
            </a:r>
            <a:r>
              <a:rPr lang="en-US" sz="1200" kern="1200" dirty="0" smtClean="0">
                <a:solidFill>
                  <a:schemeClr val="tx1"/>
                </a:solidFill>
                <a:effectLst/>
                <a:latin typeface="+mn-lt"/>
                <a:ea typeface="+mn-ea"/>
                <a:cs typeface="+mn-cs"/>
              </a:rPr>
              <a:t> 2011; Baker 2013; Jeffrey 2005).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Individualized</a:t>
            </a:r>
            <a:r>
              <a:rPr lang="en-US" sz="1200" kern="1200" baseline="0" dirty="0" smtClean="0">
                <a:solidFill>
                  <a:schemeClr val="tx1"/>
                </a:solidFill>
                <a:effectLst/>
                <a:latin typeface="+mn-lt"/>
                <a:ea typeface="+mn-ea"/>
                <a:cs typeface="+mn-cs"/>
              </a:rPr>
              <a:t> approaches – problematic.  Yes, it is important to support one person at a time, but this is a </a:t>
            </a:r>
            <a:r>
              <a:rPr lang="en-US" sz="1200" kern="1200" baseline="0" dirty="0" err="1" smtClean="0">
                <a:solidFill>
                  <a:schemeClr val="tx1"/>
                </a:solidFill>
                <a:effectLst/>
                <a:latin typeface="+mn-lt"/>
                <a:ea typeface="+mn-ea"/>
                <a:cs typeface="+mn-cs"/>
              </a:rPr>
              <a:t>band-aid</a:t>
            </a:r>
            <a:r>
              <a:rPr lang="en-US" sz="1200" kern="1200" baseline="0" dirty="0" smtClean="0">
                <a:solidFill>
                  <a:schemeClr val="tx1"/>
                </a:solidFill>
                <a:effectLst/>
                <a:latin typeface="+mn-lt"/>
                <a:ea typeface="+mn-ea"/>
                <a:cs typeface="+mn-cs"/>
              </a:rPr>
              <a:t> fix.</a:t>
            </a:r>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21</a:t>
            </a:fld>
            <a:endParaRPr lang="en-US"/>
          </a:p>
        </p:txBody>
      </p:sp>
    </p:spTree>
    <p:extLst>
      <p:ext uri="{BB962C8B-B14F-4D97-AF65-F5344CB8AC3E}">
        <p14:creationId xmlns:p14="http://schemas.microsoft.com/office/powerpoint/2010/main" val="3614482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522" y="480369"/>
            <a:ext cx="2741613" cy="2056210"/>
          </a:xfrm>
        </p:spPr>
      </p:sp>
      <p:sp>
        <p:nvSpPr>
          <p:cNvPr id="3" name="Notes Placeholder 2"/>
          <p:cNvSpPr>
            <a:spLocks noGrp="1"/>
          </p:cNvSpPr>
          <p:nvPr>
            <p:ph type="body" idx="1"/>
          </p:nvPr>
        </p:nvSpPr>
        <p:spPr>
          <a:xfrm>
            <a:off x="685800" y="2536579"/>
            <a:ext cx="5486400" cy="5921621"/>
          </a:xfrm>
        </p:spPr>
        <p:txBody>
          <a:bodyPr/>
          <a:lstStyle/>
          <a:p>
            <a:r>
              <a:rPr lang="en-US" dirty="0" smtClean="0"/>
              <a:t>Sensationalized</a:t>
            </a:r>
            <a:r>
              <a:rPr lang="en-US" baseline="0" dirty="0" smtClean="0"/>
              <a:t> Hollywood image of the blond girl kidnapped by racialized men.  Liam </a:t>
            </a:r>
            <a:r>
              <a:rPr lang="en-US" baseline="0" dirty="0" err="1" smtClean="0"/>
              <a:t>Neesom’s</a:t>
            </a:r>
            <a:r>
              <a:rPr lang="en-US" baseline="0" dirty="0" smtClean="0"/>
              <a:t> “Taken” – he rescues his daughter and in the process redeems his masculinity (a white masculinity, of course).</a:t>
            </a:r>
          </a:p>
          <a:p>
            <a:endParaRPr lang="en-US" baseline="0" dirty="0" smtClean="0"/>
          </a:p>
          <a:p>
            <a:r>
              <a:rPr lang="en-US" baseline="0" dirty="0" smtClean="0"/>
              <a:t>Posters with chains – some more sensational than others</a:t>
            </a:r>
            <a:r>
              <a:rPr lang="is-IS" baseline="0" dirty="0" smtClean="0"/>
              <a:t>…</a:t>
            </a:r>
            <a:r>
              <a:rPr lang="en-US" baseline="0" dirty="0" smtClean="0"/>
              <a:t> Most of the serious research in the field shows that outright kidnapping isn’t typically the case.  We did hear of one such case during our workshops –</a:t>
            </a:r>
            <a:r>
              <a:rPr lang="is-IS" baseline="0" dirty="0" smtClean="0"/>
              <a:t>…but we also heard more insidious situations of grooming, love, drug dependency and so forth.</a:t>
            </a:r>
          </a:p>
          <a:p>
            <a:r>
              <a:rPr lang="is-IS" baseline="0" dirty="0" smtClean="0"/>
              <a:t>-- There are really complicated structural factors: intergenerational trauma, poverty, and so forth.</a:t>
            </a:r>
          </a:p>
          <a:p>
            <a:endParaRPr lang="en-US" dirty="0" smtClean="0"/>
          </a:p>
          <a:p>
            <a:r>
              <a:rPr lang="en-US" baseline="0" dirty="0" smtClean="0"/>
              <a:t>While cases such as in the picture certainly do take place, often human trafficking is far more complicated than this:</a:t>
            </a:r>
          </a:p>
          <a:p>
            <a:pPr marL="228600" indent="-228600">
              <a:buAutoNum type="arabicParenR"/>
            </a:pPr>
            <a:r>
              <a:rPr lang="en-US" baseline="0" dirty="0" smtClean="0"/>
              <a:t>A woman knowingly—although illegally-- migrates to Canada to be an exotic dancer.  Once she arrives, the conditions of her pay are much, much lower than she was led to believe, but she has incurred a huge debt to those who brought her over, and must pay it off.  She also is too ashamed and afraid to return home because the traffickers threaten to tell her family.</a:t>
            </a:r>
          </a:p>
          <a:p>
            <a:pPr marL="228600" indent="-228600">
              <a:buAutoNum type="arabicParenR"/>
            </a:pPr>
            <a:endParaRPr lang="en-US" baseline="0" dirty="0" smtClean="0"/>
          </a:p>
          <a:p>
            <a:pPr marL="228600" indent="-228600">
              <a:buAutoNum type="arabicParenR"/>
            </a:pPr>
            <a:r>
              <a:rPr lang="en-US" baseline="0" dirty="0" smtClean="0"/>
              <a:t>In the past, a woman has resorted to sex work at the end of the month to makes ends meet. But she has since met a man who showers her with gifts, money and tells her he loves her.  A month down the road, he tells her he has lost his job and he needs her to pay him back.  He suggests that she turn a few tricks, since she has done this before and she reluctantly agrees.  But his demands for money and for prostituting her out escalate, and he uses violence against her.  She thinks about leaving him and the general situation, but has nowhere to go.</a:t>
            </a:r>
          </a:p>
          <a:p>
            <a:pPr marL="457200" lvl="1" indent="0">
              <a:buFont typeface="Arial"/>
              <a:buNone/>
            </a:pPr>
            <a:endParaRPr lang="en-US" baseline="0" dirty="0" smtClean="0"/>
          </a:p>
          <a:p>
            <a:pPr marL="171450" indent="-171450">
              <a:buFontTx/>
              <a:buChar char="-"/>
            </a:pPr>
            <a:r>
              <a:rPr lang="en-US" baseline="0" dirty="0" smtClean="0"/>
              <a:t>So we need to be sensitive to </a:t>
            </a:r>
            <a:r>
              <a:rPr lang="en-US" baseline="0" dirty="0" smtClean="0"/>
              <a:t>the </a:t>
            </a:r>
            <a:r>
              <a:rPr lang="en-US" baseline="0" dirty="0" smtClean="0"/>
              <a:t>“gray area”.  </a:t>
            </a:r>
          </a:p>
          <a:p>
            <a:endParaRPr lang="en-US" dirty="0" smtClean="0"/>
          </a:p>
          <a:p>
            <a:r>
              <a:rPr lang="en-US" dirty="0" smtClean="0"/>
              <a:t>We</a:t>
            </a:r>
            <a:r>
              <a:rPr lang="en-US" baseline="0" dirty="0" smtClean="0"/>
              <a:t> don’t want to miss people who live in the gray area – at the same time, we don’t want to every bad thing that exists out there as human trafficking.</a:t>
            </a:r>
          </a:p>
          <a:p>
            <a:pPr marL="171450" indent="-171450">
              <a:buFontTx/>
              <a:buChar char="-"/>
            </a:pPr>
            <a:endParaRPr lang="en-US" dirty="0" smtClean="0"/>
          </a:p>
          <a:p>
            <a:pPr marL="457200" lvl="1"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3E719E22-6336-1C40-8E0B-5BD32137BA53}" type="slidenum">
              <a:rPr lang="en-US" smtClean="0"/>
              <a:t>22</a:t>
            </a:fld>
            <a:endParaRPr lang="en-US"/>
          </a:p>
        </p:txBody>
      </p:sp>
    </p:spTree>
    <p:extLst>
      <p:ext uri="{BB962C8B-B14F-4D97-AF65-F5344CB8AC3E}">
        <p14:creationId xmlns:p14="http://schemas.microsoft.com/office/powerpoint/2010/main" val="3054926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562830" cy="2672123"/>
          </a:xfrm>
        </p:spPr>
      </p:sp>
      <p:sp>
        <p:nvSpPr>
          <p:cNvPr id="3" name="Notes Placeholder 2"/>
          <p:cNvSpPr>
            <a:spLocks noGrp="1"/>
          </p:cNvSpPr>
          <p:nvPr>
            <p:ph type="body" idx="1"/>
          </p:nvPr>
        </p:nvSpPr>
        <p:spPr>
          <a:xfrm>
            <a:off x="685800" y="3697752"/>
            <a:ext cx="5486400" cy="4760448"/>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Not downplaying the severity of human trafficking and sexual exploitation. We recognize that for human trafficking and sexual exploitation to occur there is an element of loss of  control (or lack of agency). We acknowledge the severity of physical, psychological, emotional and spiritual violence that occurs.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Things to consider: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people have complicated relationships with people who harm them in other ways, folks can also have complicated relationships with people who exploit them.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People can determine their experiences for themselves.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Issues around language. For example, We encountered tensions regarding the</a:t>
            </a:r>
            <a:r>
              <a:rPr lang="en-US" baseline="0" dirty="0" smtClean="0"/>
              <a:t> </a:t>
            </a:r>
            <a:r>
              <a:rPr lang="en-US" dirty="0" smtClean="0"/>
              <a:t>autonomy of sex work, a lack of understanding or agreement as to what constitutes human trafficking, the use of problematic terminology such as “girls” and “victims” that denies</a:t>
            </a:r>
            <a:r>
              <a:rPr lang="en-US" baseline="0" dirty="0" smtClean="0"/>
              <a:t> </a:t>
            </a:r>
            <a:r>
              <a:rPr lang="en-US" dirty="0" smtClean="0"/>
              <a:t>people’s agency, self-determination and empowerment. </a:t>
            </a:r>
          </a:p>
          <a:p>
            <a:pPr marL="171450" indent="-171450">
              <a:buFont typeface="Arial" panose="020B0604020202020204" pitchFamily="34" charset="0"/>
              <a:buChar char="•"/>
            </a:pPr>
            <a:r>
              <a:rPr lang="en-US" dirty="0" smtClean="0"/>
              <a:t>People can and do make choices on a spectrum based on various influences at any specific time, including choices to participate in sex work. This does not mean that they do not have choice.</a:t>
            </a:r>
          </a:p>
          <a:p>
            <a:pPr marL="171450" indent="-171450">
              <a:buFont typeface="Arial" panose="020B0604020202020204" pitchFamily="34" charset="0"/>
              <a:buChar char="•"/>
            </a:pPr>
            <a:r>
              <a:rPr lang="en-US" dirty="0" smtClean="0"/>
              <a:t>Stories of resistance and resiliency can be embedded within stories about experiences of harm </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dirty="0" smtClean="0"/>
              <a:t>SWANS: Language of</a:t>
            </a:r>
            <a:r>
              <a:rPr lang="en-US" baseline="0" dirty="0" smtClean="0"/>
              <a:t> “girls” is infantilizing.  SWANS</a:t>
            </a:r>
            <a:r>
              <a:rPr lang="en-US" dirty="0" smtClean="0"/>
              <a:t> insists trafficked persons must have agency to make own choices and should not be considered victims. Many have been victimized, yes, but “victim” is not their identity. SWAN advocates that some youth enter sex trade willingly and should be view as acting with agency not as victims. </a:t>
            </a:r>
          </a:p>
          <a:p>
            <a:endParaRPr lang="en-US" dirty="0" smtClean="0"/>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49F424BC-A11B-B04E-8A0E-640C5A1DBC4D}" type="slidenum">
              <a:rPr lang="en-US" smtClean="0"/>
              <a:t>23</a:t>
            </a:fld>
            <a:endParaRPr lang="en-US"/>
          </a:p>
        </p:txBody>
      </p:sp>
    </p:spTree>
    <p:extLst>
      <p:ext uri="{BB962C8B-B14F-4D97-AF65-F5344CB8AC3E}">
        <p14:creationId xmlns:p14="http://schemas.microsoft.com/office/powerpoint/2010/main" val="2351858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73275" y="685800"/>
            <a:ext cx="2090738" cy="1568450"/>
          </a:xfrm>
        </p:spPr>
      </p:sp>
      <p:sp>
        <p:nvSpPr>
          <p:cNvPr id="3" name="Notes Placeholder 2"/>
          <p:cNvSpPr>
            <a:spLocks noGrp="1"/>
          </p:cNvSpPr>
          <p:nvPr>
            <p:ph type="body" idx="1"/>
          </p:nvPr>
        </p:nvSpPr>
        <p:spPr>
          <a:xfrm>
            <a:off x="685800" y="2254411"/>
            <a:ext cx="5486400" cy="6203790"/>
          </a:xfrm>
        </p:spPr>
        <p:txBody>
          <a:bodyPr/>
          <a:lstStyle/>
          <a:p>
            <a:r>
              <a:rPr lang="en-US" sz="1100" dirty="0" smtClean="0">
                <a:solidFill>
                  <a:srgbClr val="000000"/>
                </a:solidFill>
              </a:rPr>
              <a:t>Nothing about us without us is for us —  often used within disabilities activism but applies to all social justice movements. It means that people with lived experience are the experts of their own own experiences and that policies and programs should not be created without the input of those most impacted. In this case, it means listening to the voices of those who have </a:t>
            </a:r>
            <a:r>
              <a:rPr lang="en-US" sz="1100" b="1" dirty="0" smtClean="0">
                <a:solidFill>
                  <a:srgbClr val="000000"/>
                </a:solidFill>
              </a:rPr>
              <a:t>experienced human trafficking and the sex trade and those closest too them</a:t>
            </a:r>
            <a:r>
              <a:rPr lang="en-US" sz="1100" dirty="0" smtClean="0">
                <a:solidFill>
                  <a:srgbClr val="000000"/>
                </a:solidFill>
              </a:rPr>
              <a:t>. </a:t>
            </a:r>
          </a:p>
          <a:p>
            <a:endParaRPr lang="en-US" sz="1100" dirty="0" smtClean="0">
              <a:solidFill>
                <a:srgbClr val="FFFF00"/>
              </a:solidFill>
            </a:endParaRPr>
          </a:p>
          <a:p>
            <a:r>
              <a:rPr lang="en-US" sz="1100" dirty="0" smtClean="0"/>
              <a:t>A significant challenge  is that it is difficult to reach out to people with lived experience for numerous reasons. Some of these reasons are obvious like we don’t know how to reach them and it can be dangerous to attempt to contact people who are being trafficked not only for the person being trafficked but also for those trying to reach out. </a:t>
            </a:r>
          </a:p>
          <a:p>
            <a:endParaRPr lang="en-US" sz="1100" dirty="0" smtClean="0"/>
          </a:p>
          <a:p>
            <a:r>
              <a:rPr lang="en-US" sz="1100" dirty="0" smtClean="0"/>
              <a:t>People who are no longer in crisis mode but who have experienced trafficking may not want to share their insight with us (researcher, service providers, </a:t>
            </a:r>
            <a:r>
              <a:rPr lang="en-US" sz="1100" dirty="0" err="1" smtClean="0"/>
              <a:t>etc</a:t>
            </a:r>
            <a:r>
              <a:rPr lang="en-US" sz="1100" dirty="0" smtClean="0"/>
              <a:t>) for a variety of reasons; including, but not limited to, the ways in which human trafficking discourse is sometimes framed to suggest that folks who have experienced or are experiencing trafficking do not know what’s best for themselves or that they do not even know that they are being trafficked, which is a phrase we heard numerous times in our PAR sessions. Stigma is another reason.</a:t>
            </a:r>
          </a:p>
          <a:p>
            <a:r>
              <a:rPr lang="en-US" sz="1100" dirty="0" smtClean="0"/>
              <a:t/>
            </a:r>
            <a:br>
              <a:rPr lang="en-US" sz="1100" dirty="0" smtClean="0"/>
            </a:br>
            <a:r>
              <a:rPr lang="en-US" sz="1100" dirty="0" smtClean="0"/>
              <a:t>That said, we also encountered a fair share of participants who advocated for the more spaces led by people with lived experience:</a:t>
            </a:r>
          </a:p>
          <a:p>
            <a:pPr marL="171450" indent="-171450">
              <a:buFont typeface="Arial" panose="020B0604020202020204" pitchFamily="34" charset="0"/>
              <a:buChar char="•"/>
            </a:pPr>
            <a:r>
              <a:rPr lang="en-US" sz="1100" dirty="0" smtClean="0"/>
              <a:t>Peer to peer support</a:t>
            </a:r>
          </a:p>
          <a:p>
            <a:pPr marL="171450" indent="-171450">
              <a:buFont typeface="Arial" panose="020B0604020202020204" pitchFamily="34" charset="0"/>
              <a:buChar char="•"/>
            </a:pPr>
            <a:r>
              <a:rPr lang="en-US" sz="1100" dirty="0" smtClean="0"/>
              <a:t>Hire people who have experienced human trafficking and sexual exploitation as consultants to mobilize outreach</a:t>
            </a:r>
          </a:p>
          <a:p>
            <a:pPr marL="171450" indent="-171450">
              <a:buFont typeface="Arial" panose="020B0604020202020204" pitchFamily="34" charset="0"/>
              <a:buChar char="•"/>
            </a:pPr>
            <a:r>
              <a:rPr lang="en-US" sz="1100" dirty="0" smtClean="0"/>
              <a:t>Create local committee &amp; people with lived experiences should be on committees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smtClean="0"/>
              <a:t>With respect to creating educational materials participants said that people with lived experience &amp; frontline workers should be lead the way.</a:t>
            </a:r>
          </a:p>
          <a:p>
            <a:pPr marL="171450" indent="-171450">
              <a:buFont typeface="Arial" panose="020B0604020202020204" pitchFamily="34" charset="0"/>
              <a:buChar char="•"/>
            </a:pPr>
            <a:endParaRPr lang="en-US" sz="1100" dirty="0" smtClean="0"/>
          </a:p>
          <a:p>
            <a:pPr marL="0" indent="0">
              <a:buFontTx/>
              <a:buNone/>
            </a:pPr>
            <a:r>
              <a:rPr lang="en-US" sz="1100" dirty="0" smtClean="0"/>
              <a:t>In Cochrane/KL</a:t>
            </a:r>
            <a:r>
              <a:rPr lang="en-US" sz="1100" baseline="0" dirty="0" smtClean="0"/>
              <a:t> </a:t>
            </a:r>
            <a:r>
              <a:rPr lang="en-US" sz="1100" dirty="0" smtClean="0"/>
              <a:t>specifically participants said:</a:t>
            </a:r>
          </a:p>
          <a:p>
            <a:pPr marL="171450" indent="-171450">
              <a:buFont typeface="Arial" panose="020B0604020202020204" pitchFamily="34" charset="0"/>
              <a:buChar char="•"/>
            </a:pPr>
            <a:r>
              <a:rPr lang="en-US" sz="1100" dirty="0" smtClean="0"/>
              <a:t>People are experts</a:t>
            </a:r>
            <a:r>
              <a:rPr lang="en-US" sz="1100" baseline="0" dirty="0" smtClean="0"/>
              <a:t> in their own lives: they will know what is best and what they want</a:t>
            </a:r>
            <a:endParaRPr lang="en-US" sz="1100" dirty="0" smtClean="0"/>
          </a:p>
          <a:p>
            <a:pPr marL="171450" indent="-171450">
              <a:buFont typeface="Arial" panose="020B0604020202020204" pitchFamily="34" charset="0"/>
              <a:buChar char="•"/>
            </a:pPr>
            <a:r>
              <a:rPr lang="en-US" sz="1100" dirty="0" smtClean="0"/>
              <a:t>Need the help of survivors &amp; consumers </a:t>
            </a:r>
          </a:p>
          <a:p>
            <a:pPr marL="0" indent="0">
              <a:buFontTx/>
              <a:buNone/>
            </a:pPr>
            <a:endParaRPr lang="en-US" sz="1100" dirty="0" smtClean="0"/>
          </a:p>
          <a:p>
            <a:pPr marL="0" indent="0">
              <a:buFontTx/>
              <a:buNone/>
            </a:pPr>
            <a:r>
              <a:rPr lang="en-US" sz="1100" dirty="0" smtClean="0"/>
              <a:t>It will also be helpful to include the voices of people who do sex work  - sex workers can and should be at the forefront of detecting cases</a:t>
            </a:r>
            <a:r>
              <a:rPr lang="en-US" sz="1100" baseline="0" dirty="0" smtClean="0"/>
              <a:t> of human trafficking</a:t>
            </a:r>
            <a:endParaRPr lang="en-US" sz="1100" dirty="0" smtClean="0"/>
          </a:p>
          <a:p>
            <a:endParaRPr lang="en-US" dirty="0"/>
          </a:p>
        </p:txBody>
      </p:sp>
      <p:sp>
        <p:nvSpPr>
          <p:cNvPr id="4" name="Slide Number Placeholder 3"/>
          <p:cNvSpPr>
            <a:spLocks noGrp="1"/>
          </p:cNvSpPr>
          <p:nvPr>
            <p:ph type="sldNum" sz="quarter" idx="10"/>
          </p:nvPr>
        </p:nvSpPr>
        <p:spPr/>
        <p:txBody>
          <a:bodyPr/>
          <a:lstStyle/>
          <a:p>
            <a:fld id="{49F424BC-A11B-B04E-8A0E-640C5A1DBC4D}" type="slidenum">
              <a:rPr lang="en-US" smtClean="0"/>
              <a:t>24</a:t>
            </a:fld>
            <a:endParaRPr lang="en-US"/>
          </a:p>
        </p:txBody>
      </p:sp>
    </p:spTree>
    <p:extLst>
      <p:ext uri="{BB962C8B-B14F-4D97-AF65-F5344CB8AC3E}">
        <p14:creationId xmlns:p14="http://schemas.microsoft.com/office/powerpoint/2010/main" val="2495335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my own experience I was not in schools, not accessing social services. I was in Tim </a:t>
            </a:r>
            <a:r>
              <a:rPr lang="en-US" dirty="0" err="1" smtClean="0"/>
              <a:t>Hortons</a:t>
            </a:r>
            <a:r>
              <a:rPr lang="en-US" dirty="0" smtClean="0"/>
              <a:t> getting high.  That information wasn’t there.  There wasn’t a poster on the wall next to the needle pin about where to get help.</a:t>
            </a:r>
          </a:p>
          <a:p>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25</a:t>
            </a:fld>
            <a:endParaRPr lang="en-US"/>
          </a:p>
        </p:txBody>
      </p:sp>
    </p:spTree>
    <p:extLst>
      <p:ext uri="{BB962C8B-B14F-4D97-AF65-F5344CB8AC3E}">
        <p14:creationId xmlns:p14="http://schemas.microsoft.com/office/powerpoint/2010/main" val="1973805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19E22-6336-1C40-8E0B-5BD32137BA53}" type="slidenum">
              <a:rPr lang="en-US" smtClean="0"/>
              <a:t>26</a:t>
            </a:fld>
            <a:endParaRPr lang="en-US"/>
          </a:p>
        </p:txBody>
      </p:sp>
    </p:spTree>
    <p:extLst>
      <p:ext uri="{BB962C8B-B14F-4D97-AF65-F5344CB8AC3E}">
        <p14:creationId xmlns:p14="http://schemas.microsoft.com/office/powerpoint/2010/main" val="75537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Pimping culture; culture that ignores</a:t>
            </a:r>
            <a:r>
              <a:rPr lang="en-US" baseline="0" dirty="0" smtClean="0"/>
              <a:t> racialized sexual violence and violence against women; patriarchy/male demand</a:t>
            </a:r>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27</a:t>
            </a:fld>
            <a:endParaRPr lang="en-US"/>
          </a:p>
        </p:txBody>
      </p:sp>
    </p:spTree>
    <p:extLst>
      <p:ext uri="{BB962C8B-B14F-4D97-AF65-F5344CB8AC3E}">
        <p14:creationId xmlns:p14="http://schemas.microsoft.com/office/powerpoint/2010/main" val="22251422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3992330" cy="2994248"/>
          </a:xfrm>
        </p:spPr>
      </p:sp>
      <p:sp>
        <p:nvSpPr>
          <p:cNvPr id="3" name="Notes Placeholder 2"/>
          <p:cNvSpPr>
            <a:spLocks noGrp="1"/>
          </p:cNvSpPr>
          <p:nvPr>
            <p:ph type="body" idx="1"/>
          </p:nvPr>
        </p:nvSpPr>
        <p:spPr>
          <a:xfrm>
            <a:off x="685800" y="3680048"/>
            <a:ext cx="5486400" cy="4778152"/>
          </a:xfrm>
        </p:spPr>
        <p:txBody>
          <a:bodyPr/>
          <a:lstStyle/>
          <a:p>
            <a:r>
              <a:rPr lang="en-US" dirty="0" smtClean="0"/>
              <a:t>Internet – </a:t>
            </a:r>
          </a:p>
          <a:p>
            <a:endParaRPr lang="en-US" dirty="0" smtClean="0"/>
          </a:p>
          <a:p>
            <a:r>
              <a:rPr lang="en-US" dirty="0" smtClean="0"/>
              <a:t>Recruitment and Entrapment</a:t>
            </a:r>
          </a:p>
          <a:p>
            <a:pPr marL="171450" indent="-171450">
              <a:buFont typeface="Arial"/>
              <a:buChar char="•"/>
            </a:pPr>
            <a:r>
              <a:rPr lang="en-US" dirty="0" smtClean="0"/>
              <a:t>Luring</a:t>
            </a:r>
          </a:p>
          <a:p>
            <a:pPr marL="171450" indent="-171450">
              <a:buFont typeface="Arial"/>
              <a:buChar char="•"/>
            </a:pPr>
            <a:r>
              <a:rPr lang="en-US" dirty="0" smtClean="0"/>
              <a:t>“Grooming”</a:t>
            </a:r>
          </a:p>
          <a:p>
            <a:pPr marL="171450" indent="-171450">
              <a:buFont typeface="Arial"/>
              <a:buChar char="•"/>
            </a:pPr>
            <a:r>
              <a:rPr lang="en-US" dirty="0" smtClean="0"/>
              <a:t>Manipulation and abuse</a:t>
            </a:r>
          </a:p>
          <a:p>
            <a:pPr marL="171450" indent="-171450">
              <a:buFont typeface="Arial"/>
              <a:buChar char="•"/>
            </a:pPr>
            <a:r>
              <a:rPr lang="en-US" dirty="0" smtClean="0"/>
              <a:t>Drug dependency</a:t>
            </a:r>
          </a:p>
          <a:p>
            <a:pPr marL="171450" indent="-171450">
              <a:buFont typeface="Arial"/>
              <a:buChar char="•"/>
            </a:pPr>
            <a:r>
              <a:rPr lang="en-US" dirty="0" smtClean="0"/>
              <a:t>Sense of belonging or love</a:t>
            </a:r>
          </a:p>
          <a:p>
            <a:pPr marL="171450" indent="-171450">
              <a:buFont typeface="Arial"/>
              <a:buChar char="•"/>
            </a:pPr>
            <a:r>
              <a:rPr lang="en-US" dirty="0" smtClean="0"/>
              <a:t>Promise of a better life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28</a:t>
            </a:fld>
            <a:endParaRPr lang="en-US"/>
          </a:p>
        </p:txBody>
      </p:sp>
    </p:spTree>
    <p:extLst>
      <p:ext uri="{BB962C8B-B14F-4D97-AF65-F5344CB8AC3E}">
        <p14:creationId xmlns:p14="http://schemas.microsoft.com/office/powerpoint/2010/main" val="33147700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84544" y="405667"/>
            <a:ext cx="2741613" cy="2056210"/>
          </a:xfrm>
        </p:spPr>
      </p:sp>
      <p:sp>
        <p:nvSpPr>
          <p:cNvPr id="3" name="Notes Placeholder 2"/>
          <p:cNvSpPr>
            <a:spLocks noGrp="1"/>
          </p:cNvSpPr>
          <p:nvPr>
            <p:ph type="body" idx="1"/>
          </p:nvPr>
        </p:nvSpPr>
        <p:spPr>
          <a:xfrm>
            <a:off x="448173" y="2461877"/>
            <a:ext cx="6031679" cy="6483696"/>
          </a:xfrm>
        </p:spPr>
        <p:txBody>
          <a:bodyPr/>
          <a:lstStyle/>
          <a:p>
            <a:pPr marL="171450" indent="-171450">
              <a:buFont typeface="Arial"/>
              <a:buChar char="•"/>
            </a:pPr>
            <a:endParaRPr lang="en-US" dirty="0" smtClean="0"/>
          </a:p>
        </p:txBody>
      </p:sp>
      <p:sp>
        <p:nvSpPr>
          <p:cNvPr id="4" name="Slide Number Placeholder 3"/>
          <p:cNvSpPr>
            <a:spLocks noGrp="1"/>
          </p:cNvSpPr>
          <p:nvPr>
            <p:ph type="sldNum" sz="quarter" idx="10"/>
          </p:nvPr>
        </p:nvSpPr>
        <p:spPr/>
        <p:txBody>
          <a:bodyPr/>
          <a:lstStyle/>
          <a:p>
            <a:fld id="{3E719E22-6336-1C40-8E0B-5BD32137BA53}" type="slidenum">
              <a:rPr lang="en-US" smtClean="0"/>
              <a:t>29</a:t>
            </a:fld>
            <a:endParaRPr lang="en-US"/>
          </a:p>
        </p:txBody>
      </p:sp>
    </p:spTree>
    <p:extLst>
      <p:ext uri="{BB962C8B-B14F-4D97-AF65-F5344CB8AC3E}">
        <p14:creationId xmlns:p14="http://schemas.microsoft.com/office/powerpoint/2010/main" val="293920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 region as</a:t>
            </a:r>
            <a:r>
              <a:rPr lang="en-US" baseline="0" dirty="0" smtClean="0"/>
              <a:t> we’ve defined it – but people are being trafficked down the 401 corridor or westward toward Thunder Bay. </a:t>
            </a:r>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3</a:t>
            </a:fld>
            <a:endParaRPr lang="en-US"/>
          </a:p>
        </p:txBody>
      </p:sp>
    </p:spTree>
    <p:extLst>
      <p:ext uri="{BB962C8B-B14F-4D97-AF65-F5344CB8AC3E}">
        <p14:creationId xmlns:p14="http://schemas.microsoft.com/office/powerpoint/2010/main" val="3048869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Our assumption is that almost all human trafficking in our region is for the purpose of sexual exploitation, and that Indigenous women and girls will be over-represented.</a:t>
            </a:r>
          </a:p>
          <a:p>
            <a:endParaRPr lang="en-US" dirty="0" smtClean="0"/>
          </a:p>
          <a:p>
            <a:endParaRPr lang="en-US" dirty="0" smtClean="0"/>
          </a:p>
          <a:p>
            <a:r>
              <a:rPr lang="en-US" dirty="0" smtClean="0"/>
              <a:t>We aim to take a</a:t>
            </a:r>
            <a:r>
              <a:rPr lang="en-US" baseline="0" dirty="0" smtClean="0"/>
              <a:t> feminist intersectional, </a:t>
            </a:r>
            <a:r>
              <a:rPr lang="en-US" baseline="0" dirty="0" err="1" smtClean="0"/>
              <a:t>decolonial</a:t>
            </a:r>
            <a:r>
              <a:rPr lang="en-US" baseline="0" dirty="0" smtClean="0"/>
              <a:t> approach to our work.  We seek to implement participatory action research, which involves people as co-generators of knowledge, rather than as research subjects.  </a:t>
            </a:r>
          </a:p>
          <a:p>
            <a:endParaRPr lang="en-US" baseline="0" dirty="0" smtClean="0"/>
          </a:p>
          <a:p>
            <a:endParaRPr lang="en-US" baseline="0" dirty="0" smtClean="0"/>
          </a:p>
          <a:p>
            <a:r>
              <a:rPr lang="en-US" baseline="0" dirty="0" smtClean="0"/>
              <a:t>-service provider baseline survey</a:t>
            </a:r>
          </a:p>
          <a:p>
            <a:pPr marL="171450" indent="-171450">
              <a:buFontTx/>
              <a:buChar char="-"/>
            </a:pPr>
            <a:r>
              <a:rPr lang="en-US" baseline="0" dirty="0" smtClean="0"/>
              <a:t>Interview and literature research on best practices</a:t>
            </a:r>
          </a:p>
          <a:p>
            <a:pPr marL="0" indent="0">
              <a:buFontTx/>
              <a:buNone/>
            </a:pPr>
            <a:endParaRPr lang="en-US" dirty="0"/>
          </a:p>
        </p:txBody>
      </p:sp>
      <p:sp>
        <p:nvSpPr>
          <p:cNvPr id="4" name="Slide Number Placeholder 3"/>
          <p:cNvSpPr>
            <a:spLocks noGrp="1"/>
          </p:cNvSpPr>
          <p:nvPr>
            <p:ph type="sldNum" sz="quarter" idx="5"/>
          </p:nvPr>
        </p:nvSpPr>
        <p:spPr/>
        <p:txBody>
          <a:bodyPr/>
          <a:lstStyle/>
          <a:p>
            <a:fld id="{A3171101-3FE5-7D4D-9CC7-3E5DA5659270}" type="slidenum">
              <a:rPr lang="en-US" smtClean="0"/>
              <a:t>4</a:t>
            </a:fld>
            <a:endParaRPr lang="en-US"/>
          </a:p>
        </p:txBody>
      </p:sp>
    </p:spTree>
    <p:extLst>
      <p:ext uri="{BB962C8B-B14F-4D97-AF65-F5344CB8AC3E}">
        <p14:creationId xmlns:p14="http://schemas.microsoft.com/office/powerpoint/2010/main" val="2849200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Gaps</a:t>
            </a:r>
            <a:r>
              <a:rPr lang="en-US" baseline="0" dirty="0" smtClean="0"/>
              <a:t> and barriers to accessing services for persons who are being trafficked or sexually exploited.</a:t>
            </a:r>
          </a:p>
          <a:p>
            <a:endParaRPr lang="en-US" baseline="0" dirty="0" smtClean="0"/>
          </a:p>
          <a:p>
            <a:r>
              <a:rPr lang="en-US" baseline="0" dirty="0" smtClean="0"/>
              <a:t> Follow up conferences just this past month – Timmins, Sudbury and Sault </a:t>
            </a:r>
            <a:r>
              <a:rPr lang="en-US" baseline="0" dirty="0" err="1" smtClean="0"/>
              <a:t>Ste</a:t>
            </a:r>
            <a:r>
              <a:rPr lang="en-US" baseline="0" dirty="0" smtClean="0"/>
              <a:t> Marie.  </a:t>
            </a:r>
            <a:endParaRPr lang="en-US" dirty="0"/>
          </a:p>
        </p:txBody>
      </p:sp>
      <p:sp>
        <p:nvSpPr>
          <p:cNvPr id="4" name="Slide Number Placeholder 3"/>
          <p:cNvSpPr>
            <a:spLocks noGrp="1"/>
          </p:cNvSpPr>
          <p:nvPr>
            <p:ph type="sldNum" sz="quarter" idx="10"/>
          </p:nvPr>
        </p:nvSpPr>
        <p:spPr/>
        <p:txBody>
          <a:bodyPr/>
          <a:lstStyle/>
          <a:p>
            <a:fld id="{A3171101-3FE5-7D4D-9CC7-3E5DA5659270}" type="slidenum">
              <a:rPr lang="en-US" smtClean="0"/>
              <a:t>5</a:t>
            </a:fld>
            <a:endParaRPr lang="en-US"/>
          </a:p>
        </p:txBody>
      </p:sp>
    </p:spTree>
    <p:extLst>
      <p:ext uri="{BB962C8B-B14F-4D97-AF65-F5344CB8AC3E}">
        <p14:creationId xmlns:p14="http://schemas.microsoft.com/office/powerpoint/2010/main" val="91541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Just finished 3 follow up conferences this fall.</a:t>
            </a:r>
          </a:p>
        </p:txBody>
      </p:sp>
      <p:sp>
        <p:nvSpPr>
          <p:cNvPr id="4" name="Slide Number Placeholder 3"/>
          <p:cNvSpPr>
            <a:spLocks noGrp="1"/>
          </p:cNvSpPr>
          <p:nvPr>
            <p:ph type="sldNum" sz="quarter" idx="10"/>
          </p:nvPr>
        </p:nvSpPr>
        <p:spPr/>
        <p:txBody>
          <a:bodyPr/>
          <a:lstStyle/>
          <a:p>
            <a:fld id="{A3171101-3FE5-7D4D-9CC7-3E5DA5659270}" type="slidenum">
              <a:rPr lang="en-US" smtClean="0"/>
              <a:t>6</a:t>
            </a:fld>
            <a:endParaRPr lang="en-US"/>
          </a:p>
        </p:txBody>
      </p:sp>
    </p:spTree>
    <p:extLst>
      <p:ext uri="{BB962C8B-B14F-4D97-AF65-F5344CB8AC3E}">
        <p14:creationId xmlns:p14="http://schemas.microsoft.com/office/powerpoint/2010/main" val="4197745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E719E22-6336-1C40-8E0B-5BD32137BA53}" type="slidenum">
              <a:rPr lang="en-US" smtClean="0"/>
              <a:t>7</a:t>
            </a:fld>
            <a:endParaRPr lang="en-US"/>
          </a:p>
        </p:txBody>
      </p:sp>
    </p:spTree>
    <p:extLst>
      <p:ext uri="{BB962C8B-B14F-4D97-AF65-F5344CB8AC3E}">
        <p14:creationId xmlns:p14="http://schemas.microsoft.com/office/powerpoint/2010/main" val="1751173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Let’s start with the question of, what is human trafficking?  This actually is not a simple question; there is much conflict, ambiguity and debate over what falls under the umbrella of human trafficking, particularly when it comes to trafficking for the purpose of sexual exploitation. </a:t>
            </a:r>
            <a:endParaRPr lang="en-CA" sz="1200" kern="1200" dirty="0" smtClean="0">
              <a:solidFill>
                <a:schemeClr val="tx1"/>
              </a:solidFill>
              <a:effectLst/>
              <a:latin typeface="+mn-lt"/>
              <a:ea typeface="+mn-ea"/>
              <a:cs typeface="+mn-cs"/>
            </a:endParaRPr>
          </a:p>
          <a:p>
            <a:endParaRPr lang="en-US" dirty="0" smtClean="0"/>
          </a:p>
          <a:p>
            <a:endParaRPr lang="en-US" dirty="0" smtClean="0"/>
          </a:p>
          <a:p>
            <a:r>
              <a:rPr lang="en-US" dirty="0" smtClean="0"/>
              <a:t>Traffickers undertake ACTION</a:t>
            </a:r>
            <a:r>
              <a:rPr lang="en-US" baseline="0" dirty="0" smtClean="0"/>
              <a:t> using MEANS for the PURPOSE of exploiting people.</a:t>
            </a:r>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8</a:t>
            </a:fld>
            <a:endParaRPr lang="en-US"/>
          </a:p>
        </p:txBody>
      </p:sp>
    </p:spTree>
    <p:extLst>
      <p:ext uri="{BB962C8B-B14F-4D97-AF65-F5344CB8AC3E}">
        <p14:creationId xmlns:p14="http://schemas.microsoft.com/office/powerpoint/2010/main" val="16354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Sexual exploitation and forced labour are the most common forms of human trafficking.</a:t>
            </a:r>
          </a:p>
          <a:p>
            <a:endParaRPr lang="en-US" dirty="0" smtClean="0"/>
          </a:p>
          <a:p>
            <a:r>
              <a:rPr lang="en-US" dirty="0" smtClean="0"/>
              <a:t>Our</a:t>
            </a:r>
            <a:r>
              <a:rPr lang="en-US" baseline="0" dirty="0" smtClean="0"/>
              <a:t> focus on NORAHT is human trafficking for the purpose of sexual exploitation – women (girls, boys, men, transgender and 2 spirit also affected)</a:t>
            </a:r>
            <a:endParaRPr lang="en-US" dirty="0" smtClean="0"/>
          </a:p>
          <a:p>
            <a:endParaRPr lang="en-US" dirty="0" smtClean="0"/>
          </a:p>
          <a:p>
            <a:r>
              <a:rPr lang="en-US" dirty="0" smtClean="0"/>
              <a:t>ILO:</a:t>
            </a:r>
          </a:p>
          <a:p>
            <a:r>
              <a:rPr lang="en-US" b="1" dirty="0" smtClean="0"/>
              <a:t>Forced labour</a:t>
            </a:r>
            <a:r>
              <a:rPr lang="en-US" dirty="0" smtClean="0"/>
              <a:t>: under menace</a:t>
            </a:r>
            <a:r>
              <a:rPr lang="en-US" baseline="0" dirty="0" smtClean="0"/>
              <a:t> of any penalty</a:t>
            </a:r>
          </a:p>
          <a:p>
            <a:r>
              <a:rPr lang="en-US" b="1" baseline="0" dirty="0" smtClean="0"/>
              <a:t>Slavery</a:t>
            </a:r>
            <a:r>
              <a:rPr lang="en-US" baseline="0" dirty="0" smtClean="0"/>
              <a:t>: powers attaching to the right of ownership are exercise</a:t>
            </a:r>
          </a:p>
          <a:p>
            <a:r>
              <a:rPr lang="en-US" b="1" baseline="0" dirty="0" smtClean="0"/>
              <a:t>Human Trafficking</a:t>
            </a:r>
            <a:r>
              <a:rPr lang="en-US" baseline="0" dirty="0" smtClean="0"/>
              <a:t>: three elements: means, act, purpose</a:t>
            </a:r>
          </a:p>
          <a:p>
            <a:endParaRPr lang="en-US" dirty="0"/>
          </a:p>
        </p:txBody>
      </p:sp>
      <p:sp>
        <p:nvSpPr>
          <p:cNvPr id="4" name="Slide Number Placeholder 3"/>
          <p:cNvSpPr>
            <a:spLocks noGrp="1"/>
          </p:cNvSpPr>
          <p:nvPr>
            <p:ph type="sldNum" sz="quarter" idx="10"/>
          </p:nvPr>
        </p:nvSpPr>
        <p:spPr/>
        <p:txBody>
          <a:bodyPr/>
          <a:lstStyle/>
          <a:p>
            <a:fld id="{3E719E22-6336-1C40-8E0B-5BD32137BA53}" type="slidenum">
              <a:rPr lang="en-US" smtClean="0"/>
              <a:t>9</a:t>
            </a:fld>
            <a:endParaRPr lang="en-US"/>
          </a:p>
        </p:txBody>
      </p:sp>
    </p:spTree>
    <p:extLst>
      <p:ext uri="{BB962C8B-B14F-4D97-AF65-F5344CB8AC3E}">
        <p14:creationId xmlns:p14="http://schemas.microsoft.com/office/powerpoint/2010/main" val="379183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33022" y="1865803"/>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730F517-99D0-FD46-B88F-9E7017858F7C}" type="datetimeFigureOut">
              <a:rPr lang="en-US" smtClean="0"/>
              <a:t>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300102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0F517-99D0-FD46-B88F-9E7017858F7C}" type="datetimeFigureOut">
              <a:rPr lang="en-US" smtClean="0"/>
              <a:t>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184877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0F517-99D0-FD46-B88F-9E7017858F7C}" type="datetimeFigureOut">
              <a:rPr lang="en-US" smtClean="0"/>
              <a:t>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1904646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30F517-99D0-FD46-B88F-9E7017858F7C}" type="datetimeFigureOut">
              <a:rPr lang="en-US" smtClean="0"/>
              <a:t>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2847544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30F517-99D0-FD46-B88F-9E7017858F7C}" type="datetimeFigureOut">
              <a:rPr lang="en-US" smtClean="0"/>
              <a:t>18-12-13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3788233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730F517-99D0-FD46-B88F-9E7017858F7C}" type="datetimeFigureOut">
              <a:rPr lang="en-US" smtClean="0"/>
              <a:t>18-12-13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169840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730F517-99D0-FD46-B88F-9E7017858F7C}" type="datetimeFigureOut">
              <a:rPr lang="en-US" smtClean="0"/>
              <a:t>18-12-13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859279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730F517-99D0-FD46-B88F-9E7017858F7C}" type="datetimeFigureOut">
              <a:rPr lang="en-US" smtClean="0"/>
              <a:t>18-12-13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3640246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30F517-99D0-FD46-B88F-9E7017858F7C}" type="datetimeFigureOut">
              <a:rPr lang="en-US" smtClean="0"/>
              <a:t>18-12-13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137175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30F517-99D0-FD46-B88F-9E7017858F7C}" type="datetimeFigureOut">
              <a:rPr lang="en-US" smtClean="0"/>
              <a:t>18-12-13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2344600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30F517-99D0-FD46-B88F-9E7017858F7C}" type="datetimeFigureOut">
              <a:rPr lang="en-US" smtClean="0"/>
              <a:t>18-12-13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ED48C7-12A0-724E-9C71-95FA33AA6B5B}" type="slidenum">
              <a:rPr lang="en-US" smtClean="0"/>
              <a:t>‹#›</a:t>
            </a:fld>
            <a:endParaRPr lang="en-US"/>
          </a:p>
        </p:txBody>
      </p:sp>
    </p:spTree>
    <p:extLst>
      <p:ext uri="{BB962C8B-B14F-4D97-AF65-F5344CB8AC3E}">
        <p14:creationId xmlns:p14="http://schemas.microsoft.com/office/powerpoint/2010/main" val="29528972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484453"/>
            <a:ext cx="8229597" cy="1143000"/>
          </a:xfrm>
          <a:prstGeom prst="rect">
            <a:avLst/>
          </a:prstGeom>
          <a:solidFill>
            <a:schemeClr val="bg1"/>
          </a:solidFill>
          <a:ln>
            <a:solidFill>
              <a:srgbClr val="CCFFCC"/>
            </a:solidFill>
          </a:ln>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1" y="1819810"/>
            <a:ext cx="8229599" cy="4237696"/>
          </a:xfrm>
          <a:prstGeom prst="rect">
            <a:avLst/>
          </a:prstGeom>
          <a:solidFill>
            <a:srgbClr val="FFFFFF"/>
          </a:solidFill>
          <a:ln>
            <a:solidFill>
              <a:srgbClr val="CCFFCC"/>
            </a:solid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0F517-99D0-FD46-B88F-9E7017858F7C}" type="datetimeFigureOut">
              <a:rPr lang="en-US" smtClean="0"/>
              <a:t>18-12-13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ED48C7-12A0-724E-9C71-95FA33AA6B5B}" type="slidenum">
              <a:rPr lang="en-US" smtClean="0"/>
              <a:t>‹#›</a:t>
            </a:fld>
            <a:endParaRPr lang="en-US"/>
          </a:p>
        </p:txBody>
      </p:sp>
    </p:spTree>
    <p:extLst>
      <p:ext uri="{BB962C8B-B14F-4D97-AF65-F5344CB8AC3E}">
        <p14:creationId xmlns:p14="http://schemas.microsoft.com/office/powerpoint/2010/main" val="3484095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Gill Sans"/>
          <a:ea typeface="+mj-ea"/>
          <a:cs typeface="Gill Sans"/>
        </a:defRPr>
      </a:lvl1pPr>
    </p:titleStyle>
    <p:bodyStyle>
      <a:lvl1pPr marL="342900" indent="-342900" algn="l" defTabSz="457200" rtl="0" eaLnBrk="1" latinLnBrk="0" hangingPunct="1">
        <a:spcBef>
          <a:spcPts val="0"/>
        </a:spcBef>
        <a:spcAft>
          <a:spcPts val="600"/>
        </a:spcAft>
        <a:buSzPct val="95000"/>
        <a:buFont typeface="Arial"/>
        <a:buChar char="•"/>
        <a:defRPr sz="3200" kern="1200">
          <a:solidFill>
            <a:schemeClr val="tx1"/>
          </a:solidFill>
          <a:latin typeface="Gill Sans"/>
          <a:ea typeface="+mn-ea"/>
          <a:cs typeface="Gill Sans"/>
        </a:defRPr>
      </a:lvl1pPr>
      <a:lvl2pPr marL="742950" indent="-285750" algn="l" defTabSz="457200" rtl="0" eaLnBrk="1" latinLnBrk="0" hangingPunct="1">
        <a:spcBef>
          <a:spcPts val="0"/>
        </a:spcBef>
        <a:spcAft>
          <a:spcPts val="600"/>
        </a:spcAft>
        <a:buSzPct val="75000"/>
        <a:buFont typeface="Arial"/>
        <a:buChar char="•"/>
        <a:defRPr sz="2800" kern="1200">
          <a:solidFill>
            <a:schemeClr val="tx1"/>
          </a:solidFill>
          <a:latin typeface="Gill Sans"/>
          <a:ea typeface="+mn-ea"/>
          <a:cs typeface="Gill Sans"/>
        </a:defRPr>
      </a:lvl2pPr>
      <a:lvl3pPr marL="1143000" indent="-228600" algn="l" defTabSz="457200" rtl="0" eaLnBrk="1" latinLnBrk="0" hangingPunct="1">
        <a:spcBef>
          <a:spcPts val="0"/>
        </a:spcBef>
        <a:spcAft>
          <a:spcPts val="600"/>
        </a:spcAft>
        <a:buSzPct val="75000"/>
        <a:buFont typeface="Arial"/>
        <a:buChar char="•"/>
        <a:defRPr sz="2400" kern="1200">
          <a:solidFill>
            <a:schemeClr val="tx1"/>
          </a:solidFill>
          <a:latin typeface="Gill Sans"/>
          <a:ea typeface="+mn-ea"/>
          <a:cs typeface="Gill Sans"/>
        </a:defRPr>
      </a:lvl3pPr>
      <a:lvl4pPr marL="1600200" indent="-228600" algn="l" defTabSz="457200" rtl="0" eaLnBrk="1" latinLnBrk="0" hangingPunct="1">
        <a:spcBef>
          <a:spcPts val="0"/>
        </a:spcBef>
        <a:spcAft>
          <a:spcPts val="600"/>
        </a:spcAft>
        <a:buFont typeface="Arial"/>
        <a:buChar char="–"/>
        <a:defRPr sz="2000" kern="1200">
          <a:solidFill>
            <a:schemeClr val="tx1"/>
          </a:solidFill>
          <a:latin typeface="Gill Sans"/>
          <a:ea typeface="+mn-ea"/>
          <a:cs typeface="Gill Sans"/>
        </a:defRPr>
      </a:lvl4pPr>
      <a:lvl5pPr marL="2057400" indent="-228600" algn="l" defTabSz="457200" rtl="0" eaLnBrk="1" latinLnBrk="0" hangingPunct="1">
        <a:spcBef>
          <a:spcPts val="0"/>
        </a:spcBef>
        <a:spcAft>
          <a:spcPts val="600"/>
        </a:spcAft>
        <a:buFont typeface="Arial"/>
        <a:buChar char="»"/>
        <a:defRPr sz="2000" kern="1200">
          <a:solidFill>
            <a:schemeClr val="tx1"/>
          </a:solidFill>
          <a:latin typeface="Gill Sans"/>
          <a:ea typeface="+mn-ea"/>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rnagy@nipissingu.ca" TargetMode="External"/><Relationship Id="rId5" Type="http://schemas.openxmlformats.org/officeDocument/2006/relationships/hyperlink" Target="mailto:noraht@nipissingu.ca" TargetMode="External"/><Relationship Id="rId6" Type="http://schemas.openxmlformats.org/officeDocument/2006/relationships/image" Target="../media/image2.jp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17000"/>
          </a:blip>
          <a:stretch>
            <a:fillRect/>
          </a:stretch>
        </p:blipFill>
        <p:spPr>
          <a:xfrm>
            <a:off x="0" y="0"/>
            <a:ext cx="9144000" cy="6756912"/>
          </a:xfrm>
          <a:prstGeom prst="rect">
            <a:avLst/>
          </a:prstGeom>
        </p:spPr>
      </p:pic>
      <p:sp>
        <p:nvSpPr>
          <p:cNvPr id="8" name="Title 7"/>
          <p:cNvSpPr>
            <a:spLocks noGrp="1"/>
          </p:cNvSpPr>
          <p:nvPr>
            <p:ph type="ctrTitle"/>
          </p:nvPr>
        </p:nvSpPr>
        <p:spPr>
          <a:xfrm>
            <a:off x="717388" y="1435657"/>
            <a:ext cx="7772400" cy="1470025"/>
          </a:xfrm>
        </p:spPr>
        <p:txBody>
          <a:bodyPr>
            <a:normAutofit/>
          </a:bodyPr>
          <a:lstStyle/>
          <a:p>
            <a:r>
              <a:rPr lang="en-US" dirty="0" smtClean="0"/>
              <a:t>Responding to Human Trafficking: Complexities and Challenges</a:t>
            </a:r>
            <a:endParaRPr lang="en-US" dirty="0"/>
          </a:p>
        </p:txBody>
      </p:sp>
      <p:sp>
        <p:nvSpPr>
          <p:cNvPr id="7" name="Content Placeholder 6"/>
          <p:cNvSpPr>
            <a:spLocks noGrp="1"/>
          </p:cNvSpPr>
          <p:nvPr>
            <p:ph type="subTitle" idx="1"/>
          </p:nvPr>
        </p:nvSpPr>
        <p:spPr>
          <a:xfrm>
            <a:off x="1371600" y="3292311"/>
            <a:ext cx="6400800" cy="1340440"/>
          </a:xfrm>
        </p:spPr>
        <p:txBody>
          <a:bodyPr>
            <a:normAutofit/>
          </a:bodyPr>
          <a:lstStyle/>
          <a:p>
            <a:r>
              <a:rPr lang="en-US" dirty="0" smtClean="0"/>
              <a:t>Dr. Rosemary Nagy</a:t>
            </a:r>
          </a:p>
          <a:p>
            <a:r>
              <a:rPr lang="en-US" dirty="0" smtClean="0"/>
              <a:t>Nipissing University</a:t>
            </a:r>
          </a:p>
          <a:p>
            <a:endParaRPr lang="en-US" dirty="0" smtClean="0"/>
          </a:p>
          <a:p>
            <a:endParaRPr lang="en-US" dirty="0"/>
          </a:p>
        </p:txBody>
      </p:sp>
      <p:pic>
        <p:nvPicPr>
          <p:cNvPr id="5" name="Picture 4" descr="NORAHT 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3714" y="5045266"/>
            <a:ext cx="3596459" cy="1499998"/>
          </a:xfrm>
          <a:prstGeom prst="rect">
            <a:avLst/>
          </a:prstGeom>
        </p:spPr>
      </p:pic>
    </p:spTree>
    <p:extLst>
      <p:ext uri="{BB962C8B-B14F-4D97-AF65-F5344CB8AC3E}">
        <p14:creationId xmlns:p14="http://schemas.microsoft.com/office/powerpoint/2010/main" val="200295010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Sexual exploitation?</a:t>
            </a:r>
            <a:endParaRPr lang="en-US" dirty="0"/>
          </a:p>
        </p:txBody>
      </p:sp>
      <p:sp>
        <p:nvSpPr>
          <p:cNvPr id="5" name="Rectangle 4"/>
          <p:cNvSpPr/>
          <p:nvPr/>
        </p:nvSpPr>
        <p:spPr>
          <a:xfrm>
            <a:off x="830385" y="2271347"/>
            <a:ext cx="7385538" cy="1226038"/>
          </a:xfrm>
          <a:prstGeom prst="rect">
            <a:avLst/>
          </a:prstGeom>
          <a:gradFill flip="none" rotWithShape="1">
            <a:gsLst>
              <a:gs pos="0">
                <a:schemeClr val="accent2">
                  <a:lumMod val="40000"/>
                  <a:lumOff val="60000"/>
                </a:schemeClr>
              </a:gs>
              <a:gs pos="100000">
                <a:srgbClr val="FFFFFF"/>
              </a:gs>
            </a:gsLst>
            <a:path path="circle">
              <a:fillToRect l="100000" t="100000"/>
            </a:path>
            <a:tileRect r="-100000" b="-100000"/>
          </a:gradFill>
          <a:ln>
            <a:solidFill>
              <a:schemeClr val="accent2">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1143000" y="2823308"/>
            <a:ext cx="6779846" cy="19538"/>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170973" y="3823124"/>
            <a:ext cx="4201050" cy="1077218"/>
          </a:xfrm>
          <a:prstGeom prst="rect">
            <a:avLst/>
          </a:prstGeom>
          <a:solidFill>
            <a:srgbClr val="FFFFFF"/>
          </a:solidFill>
          <a:ln>
            <a:solidFill>
              <a:schemeClr val="accent2"/>
            </a:solidFill>
          </a:ln>
        </p:spPr>
        <p:txBody>
          <a:bodyPr wrap="square" rtlCol="0">
            <a:spAutoFit/>
          </a:bodyPr>
          <a:lstStyle/>
          <a:p>
            <a:r>
              <a:rPr lang="en-US" sz="3200" dirty="0" smtClean="0"/>
              <a:t>All prostitution is inherently exploitative.</a:t>
            </a:r>
            <a:endParaRPr lang="en-US" sz="3200" dirty="0"/>
          </a:p>
        </p:txBody>
      </p:sp>
      <p:sp>
        <p:nvSpPr>
          <p:cNvPr id="16" name="TextBox 15"/>
          <p:cNvSpPr txBox="1"/>
          <p:nvPr/>
        </p:nvSpPr>
        <p:spPr>
          <a:xfrm>
            <a:off x="4981624" y="3823124"/>
            <a:ext cx="3914822" cy="1569660"/>
          </a:xfrm>
          <a:prstGeom prst="rect">
            <a:avLst/>
          </a:prstGeom>
          <a:solidFill>
            <a:srgbClr val="FFFFFF"/>
          </a:solidFill>
          <a:ln>
            <a:solidFill>
              <a:schemeClr val="accent2"/>
            </a:solidFill>
          </a:ln>
        </p:spPr>
        <p:txBody>
          <a:bodyPr wrap="square" rtlCol="0">
            <a:spAutoFit/>
          </a:bodyPr>
          <a:lstStyle/>
          <a:p>
            <a:r>
              <a:rPr lang="en-US" sz="3200" dirty="0" smtClean="0"/>
              <a:t>Sex work is chosen and is not the same as trafficking </a:t>
            </a:r>
            <a:endParaRPr lang="en-US" sz="3200" dirty="0"/>
          </a:p>
        </p:txBody>
      </p:sp>
    </p:spTree>
    <p:extLst>
      <p:ext uri="{BB962C8B-B14F-4D97-AF65-F5344CB8AC3E}">
        <p14:creationId xmlns:p14="http://schemas.microsoft.com/office/powerpoint/2010/main" val="2477430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17000"/>
          </a:blip>
          <a:stretch>
            <a:fillRect/>
          </a:stretch>
        </p:blipFill>
        <p:spPr>
          <a:xfrm>
            <a:off x="0" y="0"/>
            <a:ext cx="9144000" cy="6756912"/>
          </a:xfrm>
          <a:prstGeom prst="rect">
            <a:avLst/>
          </a:prstGeom>
        </p:spPr>
      </p:pic>
      <p:sp>
        <p:nvSpPr>
          <p:cNvPr id="2" name="Title 1"/>
          <p:cNvSpPr>
            <a:spLocks noGrp="1"/>
          </p:cNvSpPr>
          <p:nvPr>
            <p:ph type="title"/>
          </p:nvPr>
        </p:nvSpPr>
        <p:spPr/>
        <p:txBody>
          <a:bodyPr/>
          <a:lstStyle/>
          <a:p>
            <a:r>
              <a:rPr lang="en-US" dirty="0" smtClean="0"/>
              <a:t>Canadian Law</a:t>
            </a:r>
            <a:endParaRPr lang="en-US" dirty="0"/>
          </a:p>
        </p:txBody>
      </p:sp>
      <p:sp>
        <p:nvSpPr>
          <p:cNvPr id="3" name="Content Placeholder 2"/>
          <p:cNvSpPr>
            <a:spLocks noGrp="1"/>
          </p:cNvSpPr>
          <p:nvPr>
            <p:ph idx="1"/>
          </p:nvPr>
        </p:nvSpPr>
        <p:spPr/>
        <p:txBody>
          <a:bodyPr/>
          <a:lstStyle/>
          <a:p>
            <a:r>
              <a:rPr lang="en-US" b="1" dirty="0"/>
              <a:t>Criminal Code: </a:t>
            </a:r>
            <a:r>
              <a:rPr lang="en-US" dirty="0"/>
              <a:t>279.01 (1) Every person who recruits, transports, transfers, receives, holds, conceals or </a:t>
            </a:r>
            <a:r>
              <a:rPr lang="en-US" dirty="0" err="1"/>
              <a:t>harbours</a:t>
            </a:r>
            <a:r>
              <a:rPr lang="en-US" dirty="0"/>
              <a:t> a person, or exercises control, direction or influence over the movements of a person, for the purpose of exploiting them or facilitating their exploitation is guilty of an indictable </a:t>
            </a:r>
            <a:r>
              <a:rPr lang="en-US" dirty="0" smtClean="0"/>
              <a:t>offence</a:t>
            </a:r>
            <a:r>
              <a:rPr lang="is-IS" dirty="0" smtClean="0"/>
              <a:t>…</a:t>
            </a:r>
            <a:endParaRPr lang="en-US" dirty="0"/>
          </a:p>
          <a:p>
            <a:endParaRPr lang="en-US" dirty="0"/>
          </a:p>
        </p:txBody>
      </p:sp>
      <p:pic>
        <p:nvPicPr>
          <p:cNvPr id="4" name="Picture 3"/>
          <p:cNvPicPr>
            <a:picLocks noChangeAspect="1"/>
          </p:cNvPicPr>
          <p:nvPr/>
        </p:nvPicPr>
        <p:blipFill rotWithShape="1">
          <a:blip r:embed="rId4"/>
          <a:srcRect l="24491" t="20917" r="23376" b="22846"/>
          <a:stretch/>
        </p:blipFill>
        <p:spPr>
          <a:xfrm>
            <a:off x="7432808" y="484453"/>
            <a:ext cx="1081992" cy="1167162"/>
          </a:xfrm>
          <a:prstGeom prst="rect">
            <a:avLst/>
          </a:prstGeom>
        </p:spPr>
      </p:pic>
      <p:pic>
        <p:nvPicPr>
          <p:cNvPr id="5" name="Picture 4"/>
          <p:cNvPicPr>
            <a:picLocks noChangeAspect="1"/>
          </p:cNvPicPr>
          <p:nvPr/>
        </p:nvPicPr>
        <p:blipFill rotWithShape="1">
          <a:blip r:embed="rId4"/>
          <a:srcRect l="24491" t="20917" r="23376" b="22846"/>
          <a:stretch/>
        </p:blipFill>
        <p:spPr>
          <a:xfrm>
            <a:off x="457201" y="460291"/>
            <a:ext cx="1081992" cy="1167162"/>
          </a:xfrm>
          <a:prstGeom prst="rect">
            <a:avLst/>
          </a:prstGeom>
        </p:spPr>
      </p:pic>
    </p:spTree>
    <p:extLst>
      <p:ext uri="{BB962C8B-B14F-4D97-AF65-F5344CB8AC3E}">
        <p14:creationId xmlns:p14="http://schemas.microsoft.com/office/powerpoint/2010/main" val="1883516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Control of Movement is key</a:t>
            </a:r>
            <a:endParaRPr lang="en-US" dirty="0"/>
          </a:p>
        </p:txBody>
      </p:sp>
      <p:pic>
        <p:nvPicPr>
          <p:cNvPr id="4" name="Content Placeholder 3"/>
          <p:cNvPicPr>
            <a:picLocks noGrp="1" noChangeAspect="1"/>
          </p:cNvPicPr>
          <p:nvPr>
            <p:ph idx="1"/>
          </p:nvPr>
        </p:nvPicPr>
        <p:blipFill>
          <a:blip r:embed="rId3"/>
          <a:srcRect t="17822" b="17822"/>
          <a:stretch>
            <a:fillRect/>
          </a:stretch>
        </p:blipFill>
        <p:spPr/>
      </p:pic>
    </p:spTree>
    <p:extLst>
      <p:ext uri="{BB962C8B-B14F-4D97-AF65-F5344CB8AC3E}">
        <p14:creationId xmlns:p14="http://schemas.microsoft.com/office/powerpoint/2010/main" val="188961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Looming over anti-trafficking</a:t>
            </a:r>
            <a:endParaRPr lang="en-US" dirty="0"/>
          </a:p>
        </p:txBody>
      </p:sp>
      <p:pic>
        <p:nvPicPr>
          <p:cNvPr id="5" name="Picture 4"/>
          <p:cNvPicPr>
            <a:picLocks noChangeAspect="1"/>
          </p:cNvPicPr>
          <p:nvPr/>
        </p:nvPicPr>
        <p:blipFill>
          <a:blip r:embed="rId3"/>
          <a:stretch>
            <a:fillRect/>
          </a:stretch>
        </p:blipFill>
        <p:spPr>
          <a:xfrm>
            <a:off x="4445572" y="1904837"/>
            <a:ext cx="4494756" cy="4483872"/>
          </a:xfrm>
          <a:prstGeom prst="rect">
            <a:avLst/>
          </a:prstGeom>
        </p:spPr>
      </p:pic>
      <p:pic>
        <p:nvPicPr>
          <p:cNvPr id="6" name="Picture 5"/>
          <p:cNvPicPr>
            <a:picLocks noChangeAspect="1"/>
          </p:cNvPicPr>
          <p:nvPr/>
        </p:nvPicPr>
        <p:blipFill rotWithShape="1">
          <a:blip r:embed="rId4"/>
          <a:srcRect l="12292" r="11228"/>
          <a:stretch/>
        </p:blipFill>
        <p:spPr>
          <a:xfrm>
            <a:off x="0" y="2069453"/>
            <a:ext cx="4445572" cy="4165818"/>
          </a:xfrm>
          <a:prstGeom prst="rect">
            <a:avLst/>
          </a:prstGeom>
        </p:spPr>
      </p:pic>
      <p:sp>
        <p:nvSpPr>
          <p:cNvPr id="7" name="TextBox 6"/>
          <p:cNvSpPr txBox="1"/>
          <p:nvPr/>
        </p:nvSpPr>
        <p:spPr>
          <a:xfrm>
            <a:off x="188172" y="6235271"/>
            <a:ext cx="4563180" cy="461665"/>
          </a:xfrm>
          <a:prstGeom prst="rect">
            <a:avLst/>
          </a:prstGeom>
          <a:noFill/>
        </p:spPr>
        <p:txBody>
          <a:bodyPr wrap="square" rtlCol="0">
            <a:spAutoFit/>
          </a:bodyPr>
          <a:lstStyle/>
          <a:p>
            <a:r>
              <a:rPr lang="en-US" sz="2400" dirty="0" smtClean="0"/>
              <a:t>Bedford v. Canada (SCC 2013)</a:t>
            </a:r>
            <a:endParaRPr lang="en-US" sz="2400" dirty="0"/>
          </a:p>
        </p:txBody>
      </p:sp>
    </p:spTree>
    <p:extLst>
      <p:ext uri="{BB962C8B-B14F-4D97-AF65-F5344CB8AC3E}">
        <p14:creationId xmlns:p14="http://schemas.microsoft.com/office/powerpoint/2010/main" val="2872331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550" y="3160250"/>
            <a:ext cx="8229599" cy="2812941"/>
          </a:xfrm>
          <a:ln>
            <a:solidFill>
              <a:schemeClr val="accent1">
                <a:lumMod val="40000"/>
                <a:lumOff val="60000"/>
              </a:schemeClr>
            </a:solidFill>
          </a:ln>
        </p:spPr>
        <p:txBody>
          <a:bodyPr/>
          <a:lstStyle/>
          <a:p>
            <a:r>
              <a:rPr lang="en-US" dirty="0" smtClean="0"/>
              <a:t>“All </a:t>
            </a:r>
            <a:r>
              <a:rPr lang="en-US" dirty="0"/>
              <a:t>sex acts performed for an exchange of money…even when the person is of the age of consent, is a form of sexual exploitation and may be deemed sex trafficked” (2014 </a:t>
            </a:r>
            <a:r>
              <a:rPr lang="en-US" dirty="0" smtClean="0"/>
              <a:t>report)</a:t>
            </a:r>
            <a:endParaRPr lang="en-US" dirty="0"/>
          </a:p>
        </p:txBody>
      </p:sp>
      <p:pic>
        <p:nvPicPr>
          <p:cNvPr id="5" name="Picture 4"/>
          <p:cNvPicPr>
            <a:picLocks noChangeAspect="1"/>
          </p:cNvPicPr>
          <p:nvPr/>
        </p:nvPicPr>
        <p:blipFill>
          <a:blip r:embed="rId3"/>
          <a:stretch>
            <a:fillRect/>
          </a:stretch>
        </p:blipFill>
        <p:spPr>
          <a:xfrm>
            <a:off x="1227530" y="447031"/>
            <a:ext cx="5744183" cy="2233849"/>
          </a:xfrm>
          <a:prstGeom prst="rect">
            <a:avLst/>
          </a:prstGeom>
        </p:spPr>
      </p:pic>
    </p:spTree>
    <p:extLst>
      <p:ext uri="{BB962C8B-B14F-4D97-AF65-F5344CB8AC3E}">
        <p14:creationId xmlns:p14="http://schemas.microsoft.com/office/powerpoint/2010/main" val="1007831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2774948"/>
            <a:ext cx="8229599" cy="2586816"/>
          </a:xfrm>
          <a:ln>
            <a:solidFill>
              <a:srgbClr val="FF2756"/>
            </a:solidFill>
          </a:ln>
        </p:spPr>
        <p:txBody>
          <a:bodyPr>
            <a:normAutofit/>
          </a:bodyPr>
          <a:lstStyle/>
          <a:p>
            <a:r>
              <a:rPr lang="en-US" dirty="0"/>
              <a:t>Sex work is a job selling some form of sexual service. </a:t>
            </a:r>
            <a:r>
              <a:rPr lang="en-US" dirty="0" smtClean="0"/>
              <a:t> It is a “pragmatic sensible response to a limited range of options.”  Trafficking </a:t>
            </a:r>
            <a:r>
              <a:rPr lang="en-US" dirty="0"/>
              <a:t>is coerced or forced </a:t>
            </a:r>
            <a:r>
              <a:rPr lang="en-US" dirty="0" smtClean="0"/>
              <a:t>labour.</a:t>
            </a:r>
          </a:p>
          <a:p>
            <a:endParaRPr lang="en-US" dirty="0"/>
          </a:p>
        </p:txBody>
      </p:sp>
      <p:pic>
        <p:nvPicPr>
          <p:cNvPr id="4" name="Picture 3"/>
          <p:cNvPicPr>
            <a:picLocks noChangeAspect="1"/>
          </p:cNvPicPr>
          <p:nvPr/>
        </p:nvPicPr>
        <p:blipFill>
          <a:blip r:embed="rId3"/>
          <a:stretch>
            <a:fillRect/>
          </a:stretch>
        </p:blipFill>
        <p:spPr>
          <a:xfrm>
            <a:off x="457199" y="611430"/>
            <a:ext cx="8143021" cy="1363956"/>
          </a:xfrm>
          <a:prstGeom prst="rect">
            <a:avLst/>
          </a:prstGeom>
        </p:spPr>
      </p:pic>
    </p:spTree>
    <p:extLst>
      <p:ext uri="{BB962C8B-B14F-4D97-AF65-F5344CB8AC3E}">
        <p14:creationId xmlns:p14="http://schemas.microsoft.com/office/powerpoint/2010/main" val="438468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17000"/>
          </a:blip>
          <a:stretch>
            <a:fillRect/>
          </a:stretch>
        </p:blipFill>
        <p:spPr>
          <a:xfrm>
            <a:off x="0" y="0"/>
            <a:ext cx="9144000" cy="6756912"/>
          </a:xfrm>
          <a:prstGeom prst="rect">
            <a:avLst/>
          </a:prstGeom>
        </p:spPr>
      </p:pic>
      <p:sp>
        <p:nvSpPr>
          <p:cNvPr id="2" name="Title 1"/>
          <p:cNvSpPr>
            <a:spLocks noGrp="1"/>
          </p:cNvSpPr>
          <p:nvPr>
            <p:ph type="title"/>
          </p:nvPr>
        </p:nvSpPr>
        <p:spPr/>
        <p:txBody>
          <a:bodyPr/>
          <a:lstStyle/>
          <a:p>
            <a:r>
              <a:rPr lang="en-US" dirty="0" smtClean="0"/>
              <a:t>Participant comments</a:t>
            </a:r>
            <a:endParaRPr lang="en-US" dirty="0"/>
          </a:p>
        </p:txBody>
      </p:sp>
      <p:sp>
        <p:nvSpPr>
          <p:cNvPr id="3" name="Content Placeholder 2"/>
          <p:cNvSpPr>
            <a:spLocks noGrp="1"/>
          </p:cNvSpPr>
          <p:nvPr>
            <p:ph idx="1"/>
          </p:nvPr>
        </p:nvSpPr>
        <p:spPr/>
        <p:txBody>
          <a:bodyPr>
            <a:normAutofit fontScale="92500"/>
          </a:bodyPr>
          <a:lstStyle/>
          <a:p>
            <a:pPr>
              <a:spcBef>
                <a:spcPts val="1200"/>
              </a:spcBef>
            </a:pPr>
            <a:r>
              <a:rPr lang="en-US" dirty="0"/>
              <a:t>“Intimate partner trafficking them: this is all they know. Usually unaware that trafficking is illegal.”</a:t>
            </a:r>
          </a:p>
          <a:p>
            <a:pPr>
              <a:spcBef>
                <a:spcPts val="1200"/>
              </a:spcBef>
            </a:pPr>
            <a:r>
              <a:rPr lang="en-US" dirty="0"/>
              <a:t>“People are brainwashed into sex trafficking</a:t>
            </a:r>
            <a:r>
              <a:rPr lang="en-US" dirty="0" smtClean="0"/>
              <a:t>”</a:t>
            </a:r>
          </a:p>
          <a:p>
            <a:pPr>
              <a:spcBef>
                <a:spcPts val="1200"/>
              </a:spcBef>
            </a:pPr>
            <a:r>
              <a:rPr lang="en-US" dirty="0"/>
              <a:t>“Women at risk are those who cannot afford rent, often exchanging sexual favors for rent.</a:t>
            </a:r>
            <a:r>
              <a:rPr lang="en-US" dirty="0" smtClean="0"/>
              <a:t>”</a:t>
            </a:r>
          </a:p>
          <a:p>
            <a:pPr>
              <a:spcBef>
                <a:spcPts val="1200"/>
              </a:spcBef>
            </a:pPr>
            <a:r>
              <a:rPr lang="en-US" dirty="0"/>
              <a:t>“Not people nabbing girls, but young girls prostituting themselves for drugs and being used</a:t>
            </a:r>
            <a:r>
              <a:rPr lang="en-US" dirty="0" smtClean="0"/>
              <a:t>” </a:t>
            </a:r>
            <a:endParaRPr lang="is-IS" dirty="0"/>
          </a:p>
          <a:p>
            <a:pPr>
              <a:spcBef>
                <a:spcPts val="1200"/>
              </a:spcBef>
            </a:pPr>
            <a:endParaRPr lang="en-US" dirty="0"/>
          </a:p>
          <a:p>
            <a:pPr>
              <a:spcBef>
                <a:spcPts val="1200"/>
              </a:spcBef>
            </a:pPr>
            <a:endParaRPr lang="en-US" dirty="0"/>
          </a:p>
        </p:txBody>
      </p:sp>
    </p:spTree>
    <p:extLst>
      <p:ext uri="{BB962C8B-B14F-4D97-AF65-F5344CB8AC3E}">
        <p14:creationId xmlns:p14="http://schemas.microsoft.com/office/powerpoint/2010/main" val="33021629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17000"/>
          </a:blip>
          <a:stretch>
            <a:fillRect/>
          </a:stretch>
        </p:blipFill>
        <p:spPr>
          <a:xfrm>
            <a:off x="0" y="0"/>
            <a:ext cx="9144000" cy="6756912"/>
          </a:xfrm>
          <a:prstGeom prst="rect">
            <a:avLst/>
          </a:prstGeom>
        </p:spPr>
      </p:pic>
      <p:sp>
        <p:nvSpPr>
          <p:cNvPr id="2" name="Title 1"/>
          <p:cNvSpPr>
            <a:spLocks noGrp="1"/>
          </p:cNvSpPr>
          <p:nvPr>
            <p:ph type="title"/>
          </p:nvPr>
        </p:nvSpPr>
        <p:spPr/>
        <p:txBody>
          <a:bodyPr/>
          <a:lstStyle/>
          <a:p>
            <a:r>
              <a:rPr lang="en-US" dirty="0" smtClean="0"/>
              <a:t>Participant comments</a:t>
            </a:r>
            <a:endParaRPr lang="en-US" dirty="0"/>
          </a:p>
        </p:txBody>
      </p:sp>
      <p:sp>
        <p:nvSpPr>
          <p:cNvPr id="3" name="Content Placeholder 2"/>
          <p:cNvSpPr>
            <a:spLocks noGrp="1"/>
          </p:cNvSpPr>
          <p:nvPr>
            <p:ph idx="1"/>
          </p:nvPr>
        </p:nvSpPr>
        <p:spPr/>
        <p:txBody>
          <a:bodyPr/>
          <a:lstStyle/>
          <a:p>
            <a:pPr>
              <a:spcAft>
                <a:spcPts val="1800"/>
              </a:spcAft>
            </a:pPr>
            <a:r>
              <a:rPr lang="en-CA" dirty="0"/>
              <a:t>Human trafficking “might look like domestic violence, sexual assault, drug charges” </a:t>
            </a:r>
          </a:p>
          <a:p>
            <a:pPr>
              <a:spcAft>
                <a:spcPts val="1800"/>
              </a:spcAft>
            </a:pPr>
            <a:r>
              <a:rPr lang="en-CA" dirty="0"/>
              <a:t>“No clear understanding of the difference between choosing to be sex worker and being sucked into human trafficking”</a:t>
            </a:r>
          </a:p>
          <a:p>
            <a:pPr>
              <a:spcAft>
                <a:spcPts val="1800"/>
              </a:spcAft>
            </a:pPr>
            <a:r>
              <a:rPr lang="en-CA" dirty="0"/>
              <a:t>Spectrum of sex worker to trafficking, and women are fluid along the spectrum</a:t>
            </a:r>
          </a:p>
          <a:p>
            <a:endParaRPr lang="en-US" dirty="0"/>
          </a:p>
        </p:txBody>
      </p:sp>
    </p:spTree>
    <p:extLst>
      <p:ext uri="{BB962C8B-B14F-4D97-AF65-F5344CB8AC3E}">
        <p14:creationId xmlns:p14="http://schemas.microsoft.com/office/powerpoint/2010/main" val="2372685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Collaboration?</a:t>
            </a:r>
            <a:endParaRPr lang="en-US" dirty="0"/>
          </a:p>
        </p:txBody>
      </p:sp>
      <p:pic>
        <p:nvPicPr>
          <p:cNvPr id="7" name="Content Placeholder 6"/>
          <p:cNvPicPr>
            <a:picLocks noGrp="1" noChangeAspect="1"/>
          </p:cNvPicPr>
          <p:nvPr>
            <p:ph sz="half" idx="1"/>
          </p:nvPr>
        </p:nvPicPr>
        <p:blipFill rotWithShape="1">
          <a:blip r:embed="rId3"/>
          <a:srcRect l="2295" r="2295" b="5088"/>
          <a:stretch/>
        </p:blipFill>
        <p:spPr>
          <a:xfrm>
            <a:off x="457200" y="1600200"/>
            <a:ext cx="4038600" cy="4525963"/>
          </a:xfrm>
        </p:spPr>
      </p:pic>
      <p:sp>
        <p:nvSpPr>
          <p:cNvPr id="6" name="Content Placeholder 5"/>
          <p:cNvSpPr>
            <a:spLocks noGrp="1"/>
          </p:cNvSpPr>
          <p:nvPr>
            <p:ph sz="half" idx="2"/>
          </p:nvPr>
        </p:nvSpPr>
        <p:spPr/>
        <p:txBody>
          <a:bodyPr/>
          <a:lstStyle/>
          <a:p>
            <a:pPr>
              <a:spcBef>
                <a:spcPts val="600"/>
              </a:spcBef>
            </a:pPr>
            <a:r>
              <a:rPr lang="en-US" dirty="0" smtClean="0"/>
              <a:t>Comprehensive</a:t>
            </a:r>
          </a:p>
          <a:p>
            <a:pPr>
              <a:spcBef>
                <a:spcPts val="600"/>
              </a:spcBef>
            </a:pPr>
            <a:r>
              <a:rPr lang="en-US" dirty="0" smtClean="0"/>
              <a:t>Harm reduction</a:t>
            </a:r>
          </a:p>
          <a:p>
            <a:pPr>
              <a:spcBef>
                <a:spcPts val="600"/>
              </a:spcBef>
            </a:pPr>
            <a:r>
              <a:rPr lang="en-US" dirty="0" smtClean="0"/>
              <a:t>Non-judgmental </a:t>
            </a:r>
          </a:p>
          <a:p>
            <a:pPr>
              <a:spcBef>
                <a:spcPts val="600"/>
              </a:spcBef>
            </a:pPr>
            <a:r>
              <a:rPr lang="en-US" dirty="0"/>
              <a:t>Culturally sensitive</a:t>
            </a:r>
          </a:p>
          <a:p>
            <a:pPr>
              <a:spcBef>
                <a:spcPts val="600"/>
              </a:spcBef>
            </a:pPr>
            <a:r>
              <a:rPr lang="en-US" dirty="0" smtClean="0"/>
              <a:t>Trauma-informed</a:t>
            </a:r>
          </a:p>
          <a:p>
            <a:pPr>
              <a:spcBef>
                <a:spcPts val="600"/>
              </a:spcBef>
            </a:pPr>
            <a:r>
              <a:rPr lang="en-US" dirty="0" smtClean="0"/>
              <a:t>Flexible, 24/7 support</a:t>
            </a:r>
          </a:p>
          <a:p>
            <a:pPr>
              <a:spcBef>
                <a:spcPts val="600"/>
              </a:spcBef>
            </a:pPr>
            <a:r>
              <a:rPr lang="en-US" dirty="0" smtClean="0"/>
              <a:t>Long-term commitment</a:t>
            </a:r>
          </a:p>
          <a:p>
            <a:endParaRPr lang="en-US" dirty="0"/>
          </a:p>
        </p:txBody>
      </p:sp>
    </p:spTree>
    <p:extLst>
      <p:ext uri="{BB962C8B-B14F-4D97-AF65-F5344CB8AC3E}">
        <p14:creationId xmlns:p14="http://schemas.microsoft.com/office/powerpoint/2010/main" val="263920925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775" y="1118513"/>
            <a:ext cx="7980562" cy="3829484"/>
          </a:xfrm>
          <a:solidFill>
            <a:schemeClr val="accent6">
              <a:lumMod val="60000"/>
              <a:lumOff val="40000"/>
            </a:schemeClr>
          </a:solidFill>
        </p:spPr>
        <p:txBody>
          <a:bodyPr>
            <a:normAutofit/>
          </a:bodyPr>
          <a:lstStyle/>
          <a:p>
            <a:pPr algn="ctr"/>
            <a:r>
              <a:rPr lang="en-US" cap="small" dirty="0" smtClean="0"/>
              <a:t/>
            </a:r>
            <a:br>
              <a:rPr lang="en-US" cap="small" dirty="0" smtClean="0"/>
            </a:br>
            <a:r>
              <a:rPr lang="en-US" cap="small" dirty="0" smtClean="0"/>
              <a:t>How </a:t>
            </a:r>
            <a:r>
              <a:rPr lang="en-US" cap="small" dirty="0"/>
              <a:t>should we respond to human trafficking without becoming part of the </a:t>
            </a:r>
            <a:r>
              <a:rPr lang="en-US" cap="small" dirty="0" smtClean="0"/>
              <a:t/>
            </a:r>
            <a:br>
              <a:rPr lang="en-US" cap="small" dirty="0" smtClean="0"/>
            </a:br>
            <a:r>
              <a:rPr lang="en-US" cap="small" dirty="0" smtClean="0"/>
              <a:t>anti-Trafficking problem</a:t>
            </a:r>
            <a:r>
              <a:rPr lang="en-US" cap="small" dirty="0"/>
              <a:t>?</a:t>
            </a:r>
            <a:endParaRPr lang="en-US" dirty="0"/>
          </a:p>
        </p:txBody>
      </p:sp>
    </p:spTree>
    <p:extLst>
      <p:ext uri="{BB962C8B-B14F-4D97-AF65-F5344CB8AC3E}">
        <p14:creationId xmlns:p14="http://schemas.microsoft.com/office/powerpoint/2010/main" val="110375240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85725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647371" cy="6858000"/>
          </a:xfrm>
          <a:prstGeom prst="rect">
            <a:avLst/>
          </a:prstGeom>
          <a:solidFill>
            <a:srgbClr val="2C55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extBox 1">
            <a:extLst>
              <a:ext uri="{FF2B5EF4-FFF2-40B4-BE49-F238E27FC236}">
                <a16:creationId xmlns="" xmlns:a16="http://schemas.microsoft.com/office/drawing/2014/main" id="{B6A2054A-0614-0140-B523-76F1A9DCD856}"/>
              </a:ext>
            </a:extLst>
          </p:cNvPr>
          <p:cNvSpPr txBox="1"/>
          <p:nvPr/>
        </p:nvSpPr>
        <p:spPr>
          <a:xfrm>
            <a:off x="451532" y="2250610"/>
            <a:ext cx="2391675" cy="235424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defTabSz="914400">
              <a:lnSpc>
                <a:spcPct val="90000"/>
              </a:lnSpc>
              <a:spcBef>
                <a:spcPct val="0"/>
              </a:spcBef>
              <a:spcAft>
                <a:spcPts val="600"/>
              </a:spcAft>
            </a:pPr>
            <a:r>
              <a:rPr lang="en-US" sz="2275" kern="1200" dirty="0">
                <a:solidFill>
                  <a:srgbClr val="FFFFFF"/>
                </a:solidFill>
                <a:latin typeface="+mj-lt"/>
                <a:ea typeface="+mj-ea"/>
                <a:cs typeface="+mj-cs"/>
              </a:rPr>
              <a:t>Who Are We? &amp; What We Do!</a:t>
            </a:r>
          </a:p>
        </p:txBody>
      </p:sp>
      <p:pic>
        <p:nvPicPr>
          <p:cNvPr id="4" name="Content Placeholder 5" descr="Screen Shot 2017-06-05 at 12.32.15 PM.png">
            <a:extLst>
              <a:ext uri="{FF2B5EF4-FFF2-40B4-BE49-F238E27FC236}">
                <a16:creationId xmlns="" xmlns:a16="http://schemas.microsoft.com/office/drawing/2014/main" id="{2285BB94-2427-B948-9670-FC03A4E0034A}"/>
              </a:ext>
            </a:extLst>
          </p:cNvPr>
          <p:cNvPicPr>
            <a:picLocks noChangeAspect="1"/>
          </p:cNvPicPr>
          <p:nvPr/>
        </p:nvPicPr>
        <p:blipFill>
          <a:blip r:embed="rId3">
            <a:extLst>
              <a:ext uri="{28A0092B-C50C-407E-A947-70E740481C1C}">
                <a14:useLocalDpi xmlns:a14="http://schemas.microsoft.com/office/drawing/2010/main" val="0"/>
              </a:ext>
            </a:extLst>
          </a:blip>
          <a:srcRect l="-27068" r="-27068"/>
          <a:stretch>
            <a:fillRect/>
          </a:stretch>
        </p:blipFill>
        <p:spPr>
          <a:xfrm>
            <a:off x="2098902" y="1465545"/>
            <a:ext cx="6478550" cy="3407080"/>
          </a:xfrm>
          <a:prstGeom prst="rect">
            <a:avLst/>
          </a:prstGeom>
        </p:spPr>
      </p:pic>
      <p:sp>
        <p:nvSpPr>
          <p:cNvPr id="5" name="TextBox 4">
            <a:extLst>
              <a:ext uri="{FF2B5EF4-FFF2-40B4-BE49-F238E27FC236}">
                <a16:creationId xmlns="" xmlns:a16="http://schemas.microsoft.com/office/drawing/2014/main" id="{C7414A09-1A04-0540-8403-09A30A07B71D}"/>
              </a:ext>
            </a:extLst>
          </p:cNvPr>
          <p:cNvSpPr txBox="1"/>
          <p:nvPr/>
        </p:nvSpPr>
        <p:spPr>
          <a:xfrm>
            <a:off x="2519820" y="5288358"/>
            <a:ext cx="5636713" cy="369332"/>
          </a:xfrm>
          <a:prstGeom prst="rect">
            <a:avLst/>
          </a:prstGeom>
          <a:noFill/>
        </p:spPr>
        <p:txBody>
          <a:bodyPr wrap="square" rtlCol="0">
            <a:spAutoFit/>
          </a:bodyPr>
          <a:lstStyle/>
          <a:p>
            <a:r>
              <a:rPr lang="en-US" dirty="0"/>
              <a:t>Check out our website at: https://</a:t>
            </a:r>
            <a:r>
              <a:rPr lang="en-US" dirty="0" err="1"/>
              <a:t>noraht.nipissingu.ca</a:t>
            </a:r>
            <a:r>
              <a:rPr lang="en-US" dirty="0"/>
              <a:t>/</a:t>
            </a:r>
          </a:p>
        </p:txBody>
      </p:sp>
      <p:sp>
        <p:nvSpPr>
          <p:cNvPr id="6" name="TextBox 5">
            <a:extLst>
              <a:ext uri="{FF2B5EF4-FFF2-40B4-BE49-F238E27FC236}">
                <a16:creationId xmlns="" xmlns:a16="http://schemas.microsoft.com/office/drawing/2014/main" id="{8BBAF53B-A641-8041-8B80-6EF90D6E86EF}"/>
              </a:ext>
            </a:extLst>
          </p:cNvPr>
          <p:cNvSpPr txBox="1"/>
          <p:nvPr/>
        </p:nvSpPr>
        <p:spPr>
          <a:xfrm>
            <a:off x="2742411" y="5750257"/>
            <a:ext cx="5436297" cy="646331"/>
          </a:xfrm>
          <a:prstGeom prst="rect">
            <a:avLst/>
          </a:prstGeom>
          <a:noFill/>
        </p:spPr>
        <p:txBody>
          <a:bodyPr wrap="square" rtlCol="0">
            <a:spAutoFit/>
          </a:bodyPr>
          <a:lstStyle/>
          <a:p>
            <a:r>
              <a:rPr lang="en-US" dirty="0"/>
              <a:t>Follow us on Facebook at: https://</a:t>
            </a:r>
            <a:r>
              <a:rPr lang="en-US" dirty="0" err="1"/>
              <a:t>www.facebook.com</a:t>
            </a:r>
            <a:r>
              <a:rPr lang="en-US" dirty="0"/>
              <a:t>/</a:t>
            </a:r>
            <a:r>
              <a:rPr lang="en-US" dirty="0" err="1"/>
              <a:t>CanadaNORAHT</a:t>
            </a:r>
            <a:r>
              <a:rPr lang="en-US" dirty="0"/>
              <a:t>/ </a:t>
            </a:r>
          </a:p>
        </p:txBody>
      </p:sp>
    </p:spTree>
    <p:extLst>
      <p:ext uri="{BB962C8B-B14F-4D97-AF65-F5344CB8AC3E}">
        <p14:creationId xmlns:p14="http://schemas.microsoft.com/office/powerpoint/2010/main" val="317956201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17000"/>
          </a:blip>
          <a:stretch>
            <a:fillRect/>
          </a:stretch>
        </p:blipFill>
        <p:spPr>
          <a:xfrm>
            <a:off x="0" y="0"/>
            <a:ext cx="9144000" cy="6756912"/>
          </a:xfrm>
          <a:prstGeom prst="rect">
            <a:avLst/>
          </a:prstGeom>
        </p:spPr>
      </p:pic>
      <p:sp>
        <p:nvSpPr>
          <p:cNvPr id="4" name="Title 3"/>
          <p:cNvSpPr>
            <a:spLocks noGrp="1"/>
          </p:cNvSpPr>
          <p:nvPr>
            <p:ph type="title"/>
          </p:nvPr>
        </p:nvSpPr>
        <p:spPr/>
        <p:txBody>
          <a:bodyPr/>
          <a:lstStyle/>
          <a:p>
            <a:r>
              <a:rPr lang="en-US" dirty="0" smtClean="0"/>
              <a:t>The Anti-Trafficking Problem</a:t>
            </a:r>
            <a:endParaRPr lang="en-US" dirty="0"/>
          </a:p>
        </p:txBody>
      </p:sp>
      <p:sp>
        <p:nvSpPr>
          <p:cNvPr id="5" name="Content Placeholder 4"/>
          <p:cNvSpPr>
            <a:spLocks noGrp="1"/>
          </p:cNvSpPr>
          <p:nvPr>
            <p:ph idx="1"/>
          </p:nvPr>
        </p:nvSpPr>
        <p:spPr/>
        <p:txBody>
          <a:bodyPr/>
          <a:lstStyle/>
          <a:p>
            <a:pPr>
              <a:spcBef>
                <a:spcPts val="600"/>
              </a:spcBef>
              <a:spcAft>
                <a:spcPts val="1800"/>
              </a:spcAft>
            </a:pPr>
            <a:r>
              <a:rPr lang="en-US" dirty="0" smtClean="0"/>
              <a:t>“Collateral Damage” (GAATW 2007)</a:t>
            </a:r>
          </a:p>
          <a:p>
            <a:pPr>
              <a:spcBef>
                <a:spcPts val="600"/>
              </a:spcBef>
              <a:spcAft>
                <a:spcPts val="1800"/>
              </a:spcAft>
            </a:pPr>
            <a:r>
              <a:rPr lang="en-US" dirty="0" smtClean="0"/>
              <a:t>CBSA Deportations (see Butterfly 2015)</a:t>
            </a:r>
          </a:p>
          <a:p>
            <a:pPr>
              <a:spcBef>
                <a:spcPts val="600"/>
              </a:spcBef>
              <a:spcAft>
                <a:spcPts val="1800"/>
              </a:spcAft>
            </a:pPr>
            <a:r>
              <a:rPr lang="en-US" dirty="0" smtClean="0"/>
              <a:t>Operation Northern Spotlight: “</a:t>
            </a:r>
            <a:r>
              <a:rPr lang="en-US" dirty="0"/>
              <a:t>repeatedly experienced” by sex workers as intimidation, harassment, and violation of privacy </a:t>
            </a:r>
            <a:r>
              <a:rPr lang="en-CA" dirty="0"/>
              <a:t>(</a:t>
            </a:r>
            <a:r>
              <a:rPr lang="en-CA" dirty="0" err="1"/>
              <a:t>Kempadoo</a:t>
            </a:r>
            <a:r>
              <a:rPr lang="en-CA" dirty="0"/>
              <a:t> and </a:t>
            </a:r>
            <a:r>
              <a:rPr lang="en-CA" dirty="0" err="1"/>
              <a:t>McFadyen</a:t>
            </a:r>
            <a:r>
              <a:rPr lang="en-CA" dirty="0"/>
              <a:t> 2017, 13).  </a:t>
            </a:r>
          </a:p>
          <a:p>
            <a:endParaRPr lang="en-US" dirty="0"/>
          </a:p>
        </p:txBody>
      </p:sp>
    </p:spTree>
    <p:extLst>
      <p:ext uri="{BB962C8B-B14F-4D97-AF65-F5344CB8AC3E}">
        <p14:creationId xmlns:p14="http://schemas.microsoft.com/office/powerpoint/2010/main" val="171642986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17000"/>
          </a:blip>
          <a:stretch>
            <a:fillRect/>
          </a:stretch>
        </p:blipFill>
        <p:spPr>
          <a:xfrm>
            <a:off x="0" y="0"/>
            <a:ext cx="9144000" cy="6756912"/>
          </a:xfrm>
          <a:prstGeom prst="rect">
            <a:avLst/>
          </a:prstGeom>
        </p:spPr>
      </p:pic>
      <p:sp>
        <p:nvSpPr>
          <p:cNvPr id="2" name="Title 1"/>
          <p:cNvSpPr>
            <a:spLocks noGrp="1"/>
          </p:cNvSpPr>
          <p:nvPr>
            <p:ph type="title"/>
          </p:nvPr>
        </p:nvSpPr>
        <p:spPr/>
        <p:txBody>
          <a:bodyPr/>
          <a:lstStyle/>
          <a:p>
            <a:r>
              <a:rPr lang="en-US" dirty="0" smtClean="0"/>
              <a:t>The Anti-Trafficking Problem</a:t>
            </a:r>
            <a:endParaRPr lang="en-US" dirty="0"/>
          </a:p>
        </p:txBody>
      </p:sp>
      <p:sp>
        <p:nvSpPr>
          <p:cNvPr id="3" name="Content Placeholder 2"/>
          <p:cNvSpPr>
            <a:spLocks noGrp="1"/>
          </p:cNvSpPr>
          <p:nvPr>
            <p:ph idx="1"/>
          </p:nvPr>
        </p:nvSpPr>
        <p:spPr/>
        <p:txBody>
          <a:bodyPr/>
          <a:lstStyle/>
          <a:p>
            <a:r>
              <a:rPr lang="en-US" dirty="0" smtClean="0"/>
              <a:t>“Protecting Innocents”:  good victims and bad prostitutes</a:t>
            </a:r>
          </a:p>
          <a:p>
            <a:pPr>
              <a:spcBef>
                <a:spcPts val="1200"/>
              </a:spcBef>
              <a:spcAft>
                <a:spcPts val="1200"/>
              </a:spcAft>
            </a:pPr>
            <a:r>
              <a:rPr lang="en-US" dirty="0" smtClean="0"/>
              <a:t>Emphasis on law enforcement over structural violence, labour rights, development, etc.</a:t>
            </a:r>
          </a:p>
          <a:p>
            <a:endParaRPr lang="en-US" dirty="0"/>
          </a:p>
        </p:txBody>
      </p:sp>
    </p:spTree>
    <p:extLst>
      <p:ext uri="{BB962C8B-B14F-4D97-AF65-F5344CB8AC3E}">
        <p14:creationId xmlns:p14="http://schemas.microsoft.com/office/powerpoint/2010/main" val="19402976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2804"/>
            <a:ext cx="8229597" cy="1143000"/>
          </a:xfrm>
          <a:ln>
            <a:solidFill>
              <a:srgbClr val="FFFFFF"/>
            </a:solidFill>
          </a:ln>
        </p:spPr>
        <p:txBody>
          <a:bodyPr/>
          <a:lstStyle/>
          <a:p>
            <a:r>
              <a:rPr lang="en-US" dirty="0" smtClean="0"/>
              <a:t>Challenging the Rescue Narrative</a:t>
            </a:r>
            <a:endParaRPr lang="en-US" dirty="0"/>
          </a:p>
        </p:txBody>
      </p:sp>
      <p:pic>
        <p:nvPicPr>
          <p:cNvPr id="4" name="Picture 3"/>
          <p:cNvPicPr>
            <a:picLocks noChangeAspect="1"/>
          </p:cNvPicPr>
          <p:nvPr/>
        </p:nvPicPr>
        <p:blipFill>
          <a:blip r:embed="rId3"/>
          <a:stretch>
            <a:fillRect/>
          </a:stretch>
        </p:blipFill>
        <p:spPr>
          <a:xfrm>
            <a:off x="0" y="1627453"/>
            <a:ext cx="9144000" cy="5141642"/>
          </a:xfrm>
          <a:prstGeom prst="rect">
            <a:avLst/>
          </a:prstGeom>
        </p:spPr>
      </p:pic>
    </p:spTree>
    <p:extLst>
      <p:ext uri="{BB962C8B-B14F-4D97-AF65-F5344CB8AC3E}">
        <p14:creationId xmlns:p14="http://schemas.microsoft.com/office/powerpoint/2010/main" val="23924899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7000CA31-54A6-0D44-92A0-ADA294F3DD95}"/>
              </a:ext>
            </a:extLst>
          </p:cNvPr>
          <p:cNvPicPr>
            <a:picLocks noChangeAspect="1"/>
          </p:cNvPicPr>
          <p:nvPr/>
        </p:nvPicPr>
        <p:blipFill rotWithShape="1">
          <a:blip r:embed="rId3"/>
          <a:srcRect l="37577" r="-1"/>
          <a:stretch/>
        </p:blipFill>
        <p:spPr>
          <a:xfrm>
            <a:off x="5239083" y="1660293"/>
            <a:ext cx="3598358" cy="3839256"/>
          </a:xfrm>
          <a:prstGeom prst="rect">
            <a:avLst/>
          </a:prstGeom>
        </p:spPr>
      </p:pic>
      <p:sp>
        <p:nvSpPr>
          <p:cNvPr id="5" name="TextBox 4">
            <a:extLst>
              <a:ext uri="{FF2B5EF4-FFF2-40B4-BE49-F238E27FC236}">
                <a16:creationId xmlns="" xmlns:a16="http://schemas.microsoft.com/office/drawing/2014/main" id="{AC943A30-E8FD-8D48-A017-84A13AB60E19}"/>
              </a:ext>
            </a:extLst>
          </p:cNvPr>
          <p:cNvSpPr txBox="1"/>
          <p:nvPr/>
        </p:nvSpPr>
        <p:spPr>
          <a:xfrm>
            <a:off x="608875" y="258790"/>
            <a:ext cx="7647187" cy="1323439"/>
          </a:xfrm>
          <a:prstGeom prst="rect">
            <a:avLst/>
          </a:prstGeom>
          <a:noFill/>
        </p:spPr>
        <p:txBody>
          <a:bodyPr wrap="square" rtlCol="0">
            <a:spAutoFit/>
          </a:bodyPr>
          <a:lstStyle/>
          <a:p>
            <a:r>
              <a:rPr lang="en-US" sz="4000" b="1" dirty="0" smtClean="0"/>
              <a:t>Empowerment, Agency &amp; </a:t>
            </a:r>
          </a:p>
          <a:p>
            <a:r>
              <a:rPr lang="en-US" sz="4000" b="1" dirty="0" smtClean="0"/>
              <a:t>Self</a:t>
            </a:r>
            <a:r>
              <a:rPr lang="en-US" sz="4000" b="1" dirty="0"/>
              <a:t>-Determination</a:t>
            </a:r>
          </a:p>
        </p:txBody>
      </p:sp>
      <p:sp>
        <p:nvSpPr>
          <p:cNvPr id="6" name="TextBox 5">
            <a:extLst>
              <a:ext uri="{FF2B5EF4-FFF2-40B4-BE49-F238E27FC236}">
                <a16:creationId xmlns="" xmlns:a16="http://schemas.microsoft.com/office/drawing/2014/main" id="{B73CA899-3DB6-0845-ABD2-64FE920F0D77}"/>
              </a:ext>
            </a:extLst>
          </p:cNvPr>
          <p:cNvSpPr txBox="1"/>
          <p:nvPr/>
        </p:nvSpPr>
        <p:spPr>
          <a:xfrm>
            <a:off x="608875" y="1660293"/>
            <a:ext cx="4196207" cy="3662541"/>
          </a:xfrm>
          <a:prstGeom prst="rect">
            <a:avLst/>
          </a:prstGeom>
          <a:noFill/>
        </p:spPr>
        <p:txBody>
          <a:bodyPr wrap="square" rtlCol="0">
            <a:spAutoFit/>
          </a:bodyPr>
          <a:lstStyle/>
          <a:p>
            <a:pPr algn="just"/>
            <a:r>
              <a:rPr lang="en-US" sz="2400" dirty="0"/>
              <a:t>“We need to suspend the ongoing creation of Western stories of damage and harm. Otherwise the statistics become toxic narratives that are not situated within lives of resistance and strength, nor placed in historical and changing place and time” </a:t>
            </a:r>
          </a:p>
          <a:p>
            <a:pPr algn="ctr"/>
            <a:endParaRPr lang="en-US" sz="1600" dirty="0"/>
          </a:p>
        </p:txBody>
      </p:sp>
      <p:sp>
        <p:nvSpPr>
          <p:cNvPr id="7" name="TextBox 6"/>
          <p:cNvSpPr txBox="1"/>
          <p:nvPr/>
        </p:nvSpPr>
        <p:spPr>
          <a:xfrm>
            <a:off x="452306" y="5499549"/>
            <a:ext cx="7428277" cy="1200329"/>
          </a:xfrm>
          <a:prstGeom prst="rect">
            <a:avLst/>
          </a:prstGeom>
          <a:noFill/>
        </p:spPr>
        <p:txBody>
          <a:bodyPr wrap="square" rtlCol="0">
            <a:spAutoFit/>
          </a:bodyPr>
          <a:lstStyle/>
          <a:p>
            <a:pPr algn="ctr"/>
            <a:r>
              <a:rPr lang="en-US" dirty="0"/>
              <a:t>Natalie Clark </a:t>
            </a:r>
          </a:p>
          <a:p>
            <a:pPr algn="ctr"/>
            <a:r>
              <a:rPr lang="en-US" dirty="0"/>
              <a:t>“Red Intersectionality and Violence-informed Witnessing Praxis with Indigenous Girls” (2016)</a:t>
            </a:r>
          </a:p>
          <a:p>
            <a:endParaRPr lang="en-US" dirty="0"/>
          </a:p>
        </p:txBody>
      </p:sp>
    </p:spTree>
    <p:extLst>
      <p:ext uri="{BB962C8B-B14F-4D97-AF65-F5344CB8AC3E}">
        <p14:creationId xmlns:p14="http://schemas.microsoft.com/office/powerpoint/2010/main" val="167781360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8F889FD-1E05-1B43-AF60-AC34BA4C52C6}"/>
              </a:ext>
            </a:extLst>
          </p:cNvPr>
          <p:cNvPicPr>
            <a:picLocks noChangeAspect="1"/>
          </p:cNvPicPr>
          <p:nvPr/>
        </p:nvPicPr>
        <p:blipFill>
          <a:blip r:embed="rId3"/>
          <a:stretch>
            <a:fillRect/>
          </a:stretch>
        </p:blipFill>
        <p:spPr>
          <a:xfrm>
            <a:off x="564518" y="1513505"/>
            <a:ext cx="4375149" cy="4621252"/>
          </a:xfrm>
          <a:prstGeom prst="rect">
            <a:avLst/>
          </a:prstGeom>
        </p:spPr>
      </p:pic>
      <p:sp>
        <p:nvSpPr>
          <p:cNvPr id="5" name="TextBox 4">
            <a:extLst>
              <a:ext uri="{FF2B5EF4-FFF2-40B4-BE49-F238E27FC236}">
                <a16:creationId xmlns="" xmlns:a16="http://schemas.microsoft.com/office/drawing/2014/main" id="{9447C49D-29CB-2D45-A0F3-F1D09EE46C3A}"/>
              </a:ext>
            </a:extLst>
          </p:cNvPr>
          <p:cNvSpPr txBox="1"/>
          <p:nvPr/>
        </p:nvSpPr>
        <p:spPr>
          <a:xfrm>
            <a:off x="752689" y="441293"/>
            <a:ext cx="7782328" cy="707886"/>
          </a:xfrm>
          <a:prstGeom prst="rect">
            <a:avLst/>
          </a:prstGeom>
          <a:noFill/>
        </p:spPr>
        <p:txBody>
          <a:bodyPr wrap="square" rtlCol="0">
            <a:spAutoFit/>
          </a:bodyPr>
          <a:lstStyle/>
          <a:p>
            <a:pPr algn="ctr"/>
            <a:r>
              <a:rPr lang="en-US" sz="4000" dirty="0" smtClean="0"/>
              <a:t>Centering Voices of Lived </a:t>
            </a:r>
            <a:r>
              <a:rPr lang="en-US" sz="4000" dirty="0"/>
              <a:t>Experience</a:t>
            </a:r>
          </a:p>
        </p:txBody>
      </p:sp>
      <p:sp>
        <p:nvSpPr>
          <p:cNvPr id="6" name="TextBox 5">
            <a:extLst>
              <a:ext uri="{FF2B5EF4-FFF2-40B4-BE49-F238E27FC236}">
                <a16:creationId xmlns="" xmlns:a16="http://schemas.microsoft.com/office/drawing/2014/main" id="{D217983A-9DD1-0C4C-BA2C-6432DA382EA5}"/>
              </a:ext>
            </a:extLst>
          </p:cNvPr>
          <p:cNvSpPr txBox="1"/>
          <p:nvPr/>
        </p:nvSpPr>
        <p:spPr>
          <a:xfrm>
            <a:off x="5137409" y="1513505"/>
            <a:ext cx="3352799"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Peer-to-peer support;</a:t>
            </a:r>
          </a:p>
          <a:p>
            <a:pPr marL="285750" indent="-285750">
              <a:buFont typeface="Arial" panose="020B0604020202020204" pitchFamily="34" charset="0"/>
              <a:buChar char="•"/>
            </a:pPr>
            <a:r>
              <a:rPr lang="en-US" sz="2400" dirty="0" smtClean="0"/>
              <a:t>Survivor </a:t>
            </a:r>
            <a:r>
              <a:rPr lang="en-US" sz="2400" dirty="0"/>
              <a:t>voices lead the process;</a:t>
            </a:r>
          </a:p>
          <a:p>
            <a:pPr marL="285750" indent="-285750">
              <a:buFont typeface="Arial" panose="020B0604020202020204" pitchFamily="34" charset="0"/>
              <a:buChar char="•"/>
            </a:pPr>
            <a:r>
              <a:rPr lang="en-US" sz="2400" dirty="0"/>
              <a:t>Hire people with lived experiences as consultants.</a:t>
            </a:r>
          </a:p>
          <a:p>
            <a:pPr marL="285750" indent="-285750">
              <a:buFont typeface="Arial" panose="020B0604020202020204" pitchFamily="34" charset="0"/>
              <a:buChar char="•"/>
            </a:pPr>
            <a:endParaRPr lang="en-US" sz="2400" dirty="0"/>
          </a:p>
        </p:txBody>
      </p:sp>
      <p:sp>
        <p:nvSpPr>
          <p:cNvPr id="7" name="TextBox 6">
            <a:extLst>
              <a:ext uri="{FF2B5EF4-FFF2-40B4-BE49-F238E27FC236}">
                <a16:creationId xmlns="" xmlns:a16="http://schemas.microsoft.com/office/drawing/2014/main" id="{AE18569C-7F85-AE4E-848E-DF01E45F7EAB}"/>
              </a:ext>
            </a:extLst>
          </p:cNvPr>
          <p:cNvSpPr txBox="1"/>
          <p:nvPr/>
        </p:nvSpPr>
        <p:spPr>
          <a:xfrm>
            <a:off x="5137409" y="4055859"/>
            <a:ext cx="3642393"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Include </a:t>
            </a:r>
            <a:r>
              <a:rPr lang="en-US" sz="2400" dirty="0" smtClean="0"/>
              <a:t>sex workers – they can and should be at the forefront of detecting cases of human trafficking</a:t>
            </a:r>
            <a:endParaRPr lang="en-US" sz="2400" dirty="0"/>
          </a:p>
        </p:txBody>
      </p:sp>
    </p:spTree>
    <p:extLst>
      <p:ext uri="{BB962C8B-B14F-4D97-AF65-F5344CB8AC3E}">
        <p14:creationId xmlns:p14="http://schemas.microsoft.com/office/powerpoint/2010/main" val="95755838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17000"/>
          </a:blip>
          <a:stretch>
            <a:fillRect/>
          </a:stretch>
        </p:blipFill>
        <p:spPr>
          <a:xfrm>
            <a:off x="0" y="0"/>
            <a:ext cx="9144000" cy="6756912"/>
          </a:xfrm>
          <a:prstGeom prst="rect">
            <a:avLst/>
          </a:prstGeom>
        </p:spPr>
      </p:pic>
      <p:sp>
        <p:nvSpPr>
          <p:cNvPr id="3" name="Content Placeholder 2"/>
          <p:cNvSpPr>
            <a:spLocks noGrp="1"/>
          </p:cNvSpPr>
          <p:nvPr>
            <p:ph idx="1"/>
          </p:nvPr>
        </p:nvSpPr>
        <p:spPr>
          <a:xfrm>
            <a:off x="457201" y="1118512"/>
            <a:ext cx="8229599" cy="4938993"/>
          </a:xfrm>
        </p:spPr>
        <p:txBody>
          <a:bodyPr>
            <a:normAutofit/>
          </a:bodyPr>
          <a:lstStyle/>
          <a:p>
            <a:pPr marL="0" indent="0">
              <a:buNone/>
            </a:pPr>
            <a:r>
              <a:rPr lang="en-US" dirty="0" smtClean="0"/>
              <a:t>“Kids </a:t>
            </a:r>
            <a:r>
              <a:rPr lang="en-US" dirty="0"/>
              <a:t>aren’t going to listen to teachers or service providers.  Need person with current or recent lived experience. That’s who those kids will listen </a:t>
            </a:r>
            <a:r>
              <a:rPr lang="en-US" dirty="0" smtClean="0"/>
              <a:t>to.  Thinking </a:t>
            </a:r>
            <a:r>
              <a:rPr lang="en-US" dirty="0"/>
              <a:t>about the time I slipped through the cracks, I wouldn’t listen to teachers, probation officers, the people I would listen to were people on the streets.  So I would ideally like to hear from people who are currently or had just left the </a:t>
            </a:r>
            <a:r>
              <a:rPr lang="en-US" dirty="0" smtClean="0"/>
              <a:t>trade</a:t>
            </a:r>
            <a:r>
              <a:rPr lang="is-IS" dirty="0" smtClean="0"/>
              <a:t>….” (Manitoulin Island)</a:t>
            </a:r>
            <a:endParaRPr lang="en-US" dirty="0" smtClean="0"/>
          </a:p>
        </p:txBody>
      </p:sp>
    </p:spTree>
    <p:extLst>
      <p:ext uri="{BB962C8B-B14F-4D97-AF65-F5344CB8AC3E}">
        <p14:creationId xmlns:p14="http://schemas.microsoft.com/office/powerpoint/2010/main" val="122975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Why and How?</a:t>
            </a:r>
            <a:endParaRPr lang="en-US" dirty="0"/>
          </a:p>
        </p:txBody>
      </p:sp>
      <p:pic>
        <p:nvPicPr>
          <p:cNvPr id="8" name="Content Placeholder 7"/>
          <p:cNvPicPr>
            <a:picLocks noGrp="1" noChangeAspect="1"/>
          </p:cNvPicPr>
          <p:nvPr>
            <p:ph idx="1"/>
          </p:nvPr>
        </p:nvPicPr>
        <p:blipFill rotWithShape="1">
          <a:blip r:embed="rId3"/>
          <a:srcRect t="13710" b="24248"/>
          <a:stretch/>
        </p:blipFill>
        <p:spPr>
          <a:xfrm>
            <a:off x="457201" y="1753164"/>
            <a:ext cx="8229599" cy="5104836"/>
          </a:xfrm>
        </p:spPr>
      </p:pic>
    </p:spTree>
    <p:extLst>
      <p:ext uri="{BB962C8B-B14F-4D97-AF65-F5344CB8AC3E}">
        <p14:creationId xmlns:p14="http://schemas.microsoft.com/office/powerpoint/2010/main" val="10089642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167" y="4723190"/>
            <a:ext cx="3237346" cy="1162050"/>
          </a:xfrm>
          <a:ln>
            <a:noFill/>
          </a:ln>
        </p:spPr>
        <p:txBody>
          <a:bodyPr anchor="t">
            <a:noAutofit/>
          </a:bodyPr>
          <a:lstStyle/>
          <a:p>
            <a:pPr algn="ctr"/>
            <a:r>
              <a:rPr lang="en-US" sz="3600" dirty="0" smtClean="0"/>
              <a:t>Root Causes</a:t>
            </a:r>
            <a:endParaRPr lang="en-US" sz="3600" dirty="0"/>
          </a:p>
        </p:txBody>
      </p:sp>
      <p:sp>
        <p:nvSpPr>
          <p:cNvPr id="8" name="Content Placeholder 7"/>
          <p:cNvSpPr>
            <a:spLocks noGrp="1"/>
          </p:cNvSpPr>
          <p:nvPr>
            <p:ph idx="1"/>
          </p:nvPr>
        </p:nvSpPr>
        <p:spPr>
          <a:xfrm>
            <a:off x="3465513" y="646418"/>
            <a:ext cx="5111750" cy="5853113"/>
          </a:xfrm>
        </p:spPr>
        <p:txBody>
          <a:bodyPr/>
          <a:lstStyle/>
          <a:p>
            <a:r>
              <a:rPr lang="en-US" dirty="0" smtClean="0"/>
              <a:t>Poverty and Inequality</a:t>
            </a:r>
          </a:p>
          <a:p>
            <a:r>
              <a:rPr lang="en-US" dirty="0" smtClean="0"/>
              <a:t>Racism</a:t>
            </a:r>
          </a:p>
          <a:p>
            <a:r>
              <a:rPr lang="en-US" dirty="0" smtClean="0"/>
              <a:t>Colonization and legacy of residential schools</a:t>
            </a:r>
          </a:p>
          <a:p>
            <a:r>
              <a:rPr lang="en-US" dirty="0" smtClean="0"/>
              <a:t>Domestic violence / VAW</a:t>
            </a:r>
          </a:p>
          <a:p>
            <a:r>
              <a:rPr lang="en-US" dirty="0" smtClean="0"/>
              <a:t>Substance abuse</a:t>
            </a:r>
          </a:p>
          <a:p>
            <a:r>
              <a:rPr lang="en-US" dirty="0" smtClean="0"/>
              <a:t>Neurobiology of trauma and mental illness</a:t>
            </a:r>
          </a:p>
          <a:p>
            <a:r>
              <a:rPr lang="en-US" dirty="0" smtClean="0"/>
              <a:t>Exposure to child welfare</a:t>
            </a:r>
          </a:p>
          <a:p>
            <a:r>
              <a:rPr lang="en-US" dirty="0" smtClean="0"/>
              <a:t>Male demand</a:t>
            </a:r>
          </a:p>
          <a:p>
            <a:pPr marL="0" indent="0">
              <a:buNone/>
            </a:pPr>
            <a:endParaRPr lang="en-US" dirty="0" smtClean="0"/>
          </a:p>
          <a:p>
            <a:endParaRPr lang="en-US" dirty="0"/>
          </a:p>
        </p:txBody>
      </p:sp>
      <p:pic>
        <p:nvPicPr>
          <p:cNvPr id="9" name="Content Placeholder 6"/>
          <p:cNvPicPr>
            <a:picLocks noGrp="1" noChangeAspect="1"/>
          </p:cNvPicPr>
          <p:nvPr>
            <p:ph idx="1"/>
          </p:nvPr>
        </p:nvPicPr>
        <p:blipFill rotWithShape="1">
          <a:blip r:embed="rId3"/>
          <a:srcRect t="1369" b="2361"/>
          <a:stretch/>
        </p:blipFill>
        <p:spPr>
          <a:xfrm>
            <a:off x="228167" y="587693"/>
            <a:ext cx="3237346" cy="5885240"/>
          </a:xfrm>
          <a:solidFill>
            <a:srgbClr val="FFFFFF"/>
          </a:solidFill>
          <a:ln>
            <a:solidFill>
              <a:srgbClr val="FFFFFF"/>
            </a:solidFill>
          </a:ln>
        </p:spPr>
      </p:pic>
    </p:spTree>
    <p:extLst>
      <p:ext uri="{BB962C8B-B14F-4D97-AF65-F5344CB8AC3E}">
        <p14:creationId xmlns:p14="http://schemas.microsoft.com/office/powerpoint/2010/main" val="28563238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24448" r="28294"/>
          <a:stretch/>
        </p:blipFill>
        <p:spPr>
          <a:xfrm>
            <a:off x="9044" y="1213302"/>
            <a:ext cx="3688131" cy="5519198"/>
          </a:xfrm>
        </p:spPr>
      </p:pic>
      <p:sp>
        <p:nvSpPr>
          <p:cNvPr id="2" name="Title 1"/>
          <p:cNvSpPr>
            <a:spLocks noGrp="1"/>
          </p:cNvSpPr>
          <p:nvPr>
            <p:ph type="title"/>
          </p:nvPr>
        </p:nvSpPr>
        <p:spPr>
          <a:xfrm>
            <a:off x="2291681" y="341241"/>
            <a:ext cx="5109006" cy="872060"/>
          </a:xfrm>
          <a:ln>
            <a:noFill/>
          </a:ln>
        </p:spPr>
        <p:txBody>
          <a:bodyPr anchor="t">
            <a:noAutofit/>
          </a:bodyPr>
          <a:lstStyle/>
          <a:p>
            <a:pPr algn="ctr"/>
            <a:r>
              <a:rPr lang="en-US" sz="3600" dirty="0" smtClean="0"/>
              <a:t>Vulnerabilities</a:t>
            </a:r>
            <a:br>
              <a:rPr lang="en-US" sz="3600" dirty="0" smtClean="0"/>
            </a:br>
            <a:endParaRPr lang="en-US" sz="3600" dirty="0"/>
          </a:p>
        </p:txBody>
      </p:sp>
      <p:sp>
        <p:nvSpPr>
          <p:cNvPr id="8" name="Content Placeholder 7"/>
          <p:cNvSpPr>
            <a:spLocks noGrp="1"/>
          </p:cNvSpPr>
          <p:nvPr>
            <p:ph idx="1"/>
          </p:nvPr>
        </p:nvSpPr>
        <p:spPr>
          <a:xfrm>
            <a:off x="3848823" y="1213301"/>
            <a:ext cx="5111750" cy="5519198"/>
          </a:xfrm>
          <a:ln>
            <a:solidFill>
              <a:srgbClr val="FFFFFF"/>
            </a:solidFill>
          </a:ln>
        </p:spPr>
        <p:txBody>
          <a:bodyPr>
            <a:normAutofit/>
          </a:bodyPr>
          <a:lstStyle/>
          <a:p>
            <a:r>
              <a:rPr lang="en-US" dirty="0" smtClean="0"/>
              <a:t>Loneliness</a:t>
            </a:r>
          </a:p>
          <a:p>
            <a:r>
              <a:rPr lang="en-US" dirty="0" smtClean="0"/>
              <a:t>Need for a sense of belonging</a:t>
            </a:r>
          </a:p>
          <a:p>
            <a:r>
              <a:rPr lang="en-US" dirty="0" smtClean="0"/>
              <a:t>Isolation</a:t>
            </a:r>
          </a:p>
          <a:p>
            <a:r>
              <a:rPr lang="en-US" dirty="0" smtClean="0"/>
              <a:t>Lack of awareness</a:t>
            </a:r>
          </a:p>
          <a:p>
            <a:r>
              <a:rPr lang="en-US" dirty="0" smtClean="0"/>
              <a:t>Family dysfunction</a:t>
            </a:r>
          </a:p>
          <a:p>
            <a:r>
              <a:rPr lang="en-US" dirty="0" smtClean="0"/>
              <a:t>Drug/alcohol use</a:t>
            </a:r>
          </a:p>
          <a:p>
            <a:r>
              <a:rPr lang="en-US" dirty="0" smtClean="0"/>
              <a:t>Homelessness</a:t>
            </a:r>
          </a:p>
          <a:p>
            <a:r>
              <a:rPr lang="en-US" dirty="0" smtClean="0"/>
              <a:t>Attraction to fast money</a:t>
            </a:r>
          </a:p>
          <a:p>
            <a:pPr marL="0" indent="0">
              <a:buNone/>
            </a:pPr>
            <a:endParaRPr lang="en-US" dirty="0" smtClean="0"/>
          </a:p>
          <a:p>
            <a:endParaRPr lang="en-US" dirty="0" smtClean="0"/>
          </a:p>
          <a:p>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149571585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17000"/>
          </a:blip>
          <a:stretch>
            <a:fillRect/>
          </a:stretch>
        </p:blipFill>
        <p:spPr>
          <a:xfrm>
            <a:off x="0" y="0"/>
            <a:ext cx="9144000" cy="6756912"/>
          </a:xfrm>
          <a:prstGeom prst="rect">
            <a:avLst/>
          </a:prstGeom>
        </p:spPr>
      </p:pic>
      <p:sp>
        <p:nvSpPr>
          <p:cNvPr id="3" name="Content Placeholder 2"/>
          <p:cNvSpPr>
            <a:spLocks noGrp="1"/>
          </p:cNvSpPr>
          <p:nvPr>
            <p:ph idx="1"/>
          </p:nvPr>
        </p:nvSpPr>
        <p:spPr>
          <a:xfrm>
            <a:off x="457201" y="1819810"/>
            <a:ext cx="8229599" cy="3824151"/>
          </a:xfrm>
        </p:spPr>
        <p:txBody>
          <a:bodyPr>
            <a:normAutofit/>
          </a:bodyPr>
          <a:lstStyle/>
          <a:p>
            <a:pPr marL="0" indent="0" algn="r">
              <a:buNone/>
            </a:pPr>
            <a:r>
              <a:rPr lang="en-US" sz="4800" b="1" dirty="0" smtClean="0"/>
              <a:t>Thank you!  </a:t>
            </a:r>
            <a:r>
              <a:rPr lang="en-US" sz="4800" b="1" dirty="0" err="1" smtClean="0"/>
              <a:t>Miigwetch</a:t>
            </a:r>
            <a:r>
              <a:rPr lang="en-US" sz="4800" b="1" dirty="0" smtClean="0"/>
              <a:t>!!</a:t>
            </a:r>
          </a:p>
          <a:p>
            <a:pPr marL="0" indent="0">
              <a:buNone/>
            </a:pPr>
            <a:endParaRPr lang="en-US" dirty="0"/>
          </a:p>
          <a:p>
            <a:pPr marL="0" indent="0">
              <a:buNone/>
            </a:pPr>
            <a:r>
              <a:rPr lang="en-US" dirty="0" err="1"/>
              <a:t>n</a:t>
            </a:r>
            <a:r>
              <a:rPr lang="en-US" dirty="0" err="1" smtClean="0"/>
              <a:t>oraht.nipissingu.ca</a:t>
            </a:r>
            <a:endParaRPr lang="en-US" dirty="0" smtClean="0"/>
          </a:p>
          <a:p>
            <a:pPr marL="0" indent="0">
              <a:buNone/>
            </a:pPr>
            <a:endParaRPr lang="en-US" dirty="0" smtClean="0"/>
          </a:p>
          <a:p>
            <a:pPr marL="0" indent="0">
              <a:buNone/>
            </a:pPr>
            <a:r>
              <a:rPr lang="en-US" dirty="0" smtClean="0">
                <a:hlinkClick r:id="rId4"/>
              </a:rPr>
              <a:t>rnagy@nipissingu.ca</a:t>
            </a:r>
            <a:endParaRPr lang="en-US" dirty="0" smtClean="0"/>
          </a:p>
          <a:p>
            <a:pPr marL="0" indent="0">
              <a:buNone/>
            </a:pPr>
            <a:r>
              <a:rPr lang="en-US" dirty="0" smtClean="0">
                <a:hlinkClick r:id="rId5"/>
              </a:rPr>
              <a:t>noraht@nipissingu.ca</a:t>
            </a:r>
            <a:r>
              <a:rPr lang="en-US" dirty="0" smtClean="0"/>
              <a:t> </a:t>
            </a:r>
          </a:p>
          <a:p>
            <a:pPr marL="0" indent="0">
              <a:buNone/>
            </a:pPr>
            <a:endParaRPr lang="en-US" dirty="0"/>
          </a:p>
        </p:txBody>
      </p:sp>
      <p:pic>
        <p:nvPicPr>
          <p:cNvPr id="5" name="Picture 4" descr="NORAHT log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1943" y="3516693"/>
            <a:ext cx="3596459" cy="1499998"/>
          </a:xfrm>
          <a:prstGeom prst="rect">
            <a:avLst/>
          </a:prstGeom>
        </p:spPr>
      </p:pic>
    </p:spTree>
    <p:extLst>
      <p:ext uri="{BB962C8B-B14F-4D97-AF65-F5344CB8AC3E}">
        <p14:creationId xmlns:p14="http://schemas.microsoft.com/office/powerpoint/2010/main" val="1492926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png"/>
          <p:cNvPicPr/>
          <p:nvPr/>
        </p:nvPicPr>
        <p:blipFill>
          <a:blip r:embed="rId3"/>
          <a:srcRect/>
          <a:stretch>
            <a:fillRect/>
          </a:stretch>
        </p:blipFill>
        <p:spPr>
          <a:xfrm>
            <a:off x="916409" y="0"/>
            <a:ext cx="7636747" cy="6719353"/>
          </a:xfrm>
          <a:prstGeom prst="rect">
            <a:avLst/>
          </a:prstGeom>
          <a:ln w="38100">
            <a:solidFill>
              <a:srgbClr val="000000"/>
            </a:solidFill>
            <a:prstDash val="solid"/>
          </a:ln>
        </p:spPr>
      </p:pic>
      <p:sp>
        <p:nvSpPr>
          <p:cNvPr id="3" name="Rectangle 2"/>
          <p:cNvSpPr/>
          <p:nvPr/>
        </p:nvSpPr>
        <p:spPr>
          <a:xfrm>
            <a:off x="4782680" y="1245326"/>
            <a:ext cx="1795920" cy="3237774"/>
          </a:xfrm>
          <a:prstGeom prst="rect">
            <a:avLst/>
          </a:prstGeom>
          <a:noFill/>
          <a:ln w="38100" cap="flat" cmpd="sng">
            <a:solidFill>
              <a:schemeClr val="dk1"/>
            </a:solidFill>
            <a:prstDash val="solid"/>
            <a:round/>
            <a:headEnd type="none" w="med" len="med"/>
            <a:tailEnd type="none" w="med" len="med"/>
          </a:ln>
        </p:spPr>
        <p:txBody>
          <a:bodyPr wrap="square" lIns="91425" tIns="91425" rIns="91425" bIns="91425" anchor="ctr" anchorCtr="0">
            <a:noAutofit/>
          </a:bodyPr>
          <a:lstStyle/>
          <a:p>
            <a:pPr marL="0" marR="0">
              <a:spcBef>
                <a:spcPts val="0"/>
              </a:spcBef>
              <a:spcAft>
                <a:spcPts val="0"/>
              </a:spcAft>
            </a:pPr>
            <a:r>
              <a:rPr lang="en-CA" sz="1200">
                <a:solidFill>
                  <a:srgbClr val="000000"/>
                </a:solidFill>
                <a:effectLst/>
                <a:latin typeface="Cambria"/>
                <a:ea typeface="Cambria"/>
                <a:cs typeface="Cambria"/>
              </a:rPr>
              <a:t> </a:t>
            </a:r>
          </a:p>
        </p:txBody>
      </p:sp>
    </p:spTree>
    <p:extLst>
      <p:ext uri="{BB962C8B-B14F-4D97-AF65-F5344CB8AC3E}">
        <p14:creationId xmlns:p14="http://schemas.microsoft.com/office/powerpoint/2010/main" val="21212876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Our </a:t>
            </a:r>
            <a:r>
              <a:rPr lang="en-US" dirty="0"/>
              <a:t>objectives:</a:t>
            </a:r>
          </a:p>
        </p:txBody>
      </p:sp>
      <p:sp>
        <p:nvSpPr>
          <p:cNvPr id="3" name="Content Placeholder 2"/>
          <p:cNvSpPr>
            <a:spLocks noGrp="1"/>
          </p:cNvSpPr>
          <p:nvPr>
            <p:ph idx="1"/>
          </p:nvPr>
        </p:nvSpPr>
        <p:spPr/>
        <p:txBody>
          <a:bodyPr/>
          <a:lstStyle/>
          <a:p>
            <a:pPr marL="514350" indent="-514350">
              <a:spcAft>
                <a:spcPts val="1200"/>
              </a:spcAft>
              <a:buFont typeface="+mj-lt"/>
              <a:buAutoNum type="arabicPeriod"/>
            </a:pPr>
            <a:r>
              <a:rPr lang="en-US" dirty="0"/>
              <a:t>To identify gaps and barriers in service; </a:t>
            </a:r>
          </a:p>
          <a:p>
            <a:pPr marL="514350" indent="-514350">
              <a:spcAft>
                <a:spcPts val="1200"/>
              </a:spcAft>
              <a:buFont typeface="+mj-lt"/>
              <a:buAutoNum type="arabicPeriod"/>
            </a:pPr>
            <a:r>
              <a:rPr lang="en-US" dirty="0"/>
              <a:t>To develop best practices for the north; </a:t>
            </a:r>
          </a:p>
          <a:p>
            <a:pPr marL="514350" indent="-514350">
              <a:spcAft>
                <a:spcPts val="1200"/>
              </a:spcAft>
              <a:buFont typeface="+mj-lt"/>
              <a:buAutoNum type="arabicPeriod"/>
            </a:pPr>
            <a:r>
              <a:rPr lang="en-US" dirty="0"/>
              <a:t>To forge relationships for regional coordination;</a:t>
            </a:r>
          </a:p>
          <a:p>
            <a:pPr marL="514350" indent="-514350">
              <a:spcAft>
                <a:spcPts val="1200"/>
              </a:spcAft>
              <a:buFont typeface="+mj-lt"/>
              <a:buAutoNum type="arabicPeriod"/>
            </a:pPr>
            <a:r>
              <a:rPr lang="en-US" dirty="0"/>
              <a:t>To make social policy recommendations;</a:t>
            </a:r>
          </a:p>
          <a:p>
            <a:pPr marL="514350" indent="-514350">
              <a:spcAft>
                <a:spcPts val="1200"/>
              </a:spcAft>
              <a:buFont typeface="+mj-lt"/>
              <a:buAutoNum type="arabicPeriod"/>
            </a:pPr>
            <a:r>
              <a:rPr lang="en-US" dirty="0"/>
              <a:t>To mobilize and share knowledge.</a:t>
            </a:r>
          </a:p>
        </p:txBody>
      </p:sp>
      <p:pic>
        <p:nvPicPr>
          <p:cNvPr id="4" name="Picture 3" descr="NORAHT 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656113"/>
            <a:ext cx="2328925" cy="971340"/>
          </a:xfrm>
          <a:prstGeom prst="rect">
            <a:avLst/>
          </a:prstGeom>
        </p:spPr>
      </p:pic>
    </p:spTree>
    <p:extLst>
      <p:ext uri="{BB962C8B-B14F-4D97-AF65-F5344CB8AC3E}">
        <p14:creationId xmlns:p14="http://schemas.microsoft.com/office/powerpoint/2010/main" val="403429546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380494"/>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normAutofit/>
          </a:bodyPr>
          <a:lstStyle/>
          <a:p>
            <a:r>
              <a:rPr lang="en-US" dirty="0"/>
              <a:t>8 PAR workshops </a:t>
            </a:r>
            <a:r>
              <a:rPr lang="en-US" dirty="0" smtClean="0"/>
              <a:t>– 2017</a:t>
            </a:r>
            <a:endParaRPr lang="en-US" dirty="0"/>
          </a:p>
        </p:txBody>
      </p:sp>
      <p:pic>
        <p:nvPicPr>
          <p:cNvPr id="7" name="Shape 77"/>
          <p:cNvPicPr preferRelativeResize="0">
            <a:picLocks noGrp="1"/>
          </p:cNvPicPr>
          <p:nvPr>
            <p:ph idx="1"/>
          </p:nvPr>
        </p:nvPicPr>
        <p:blipFill rotWithShape="1">
          <a:blip r:embed="rId3">
            <a:alphaModFix/>
          </a:blip>
          <a:srcRect l="7231" t="349" r="29278" b="27766"/>
          <a:stretch/>
        </p:blipFill>
        <p:spPr>
          <a:xfrm>
            <a:off x="457201" y="1627453"/>
            <a:ext cx="5225144" cy="4438730"/>
          </a:xfrm>
          <a:prstGeom prst="rect">
            <a:avLst/>
          </a:prstGeom>
          <a:noFill/>
          <a:ln>
            <a:noFill/>
          </a:ln>
        </p:spPr>
      </p:pic>
      <p:sp>
        <p:nvSpPr>
          <p:cNvPr id="9" name="TextBox 8"/>
          <p:cNvSpPr txBox="1"/>
          <p:nvPr/>
        </p:nvSpPr>
        <p:spPr>
          <a:xfrm>
            <a:off x="6061165" y="2286000"/>
            <a:ext cx="3082835" cy="3046988"/>
          </a:xfrm>
          <a:prstGeom prst="rect">
            <a:avLst/>
          </a:prstGeom>
          <a:noFill/>
        </p:spPr>
        <p:txBody>
          <a:bodyPr wrap="square" rtlCol="0">
            <a:spAutoFit/>
          </a:bodyPr>
          <a:lstStyle/>
          <a:p>
            <a:r>
              <a:rPr lang="en-US" sz="2400" dirty="0"/>
              <a:t>North Bay</a:t>
            </a:r>
          </a:p>
          <a:p>
            <a:r>
              <a:rPr lang="en-US" sz="2400" dirty="0"/>
              <a:t>Sudbury</a:t>
            </a:r>
          </a:p>
          <a:p>
            <a:r>
              <a:rPr lang="en-US" sz="2400" dirty="0"/>
              <a:t>Little Current</a:t>
            </a:r>
          </a:p>
          <a:p>
            <a:r>
              <a:rPr lang="en-US" sz="2400" dirty="0"/>
              <a:t>Sault </a:t>
            </a:r>
            <a:r>
              <a:rPr lang="en-US" sz="2400" dirty="0" err="1"/>
              <a:t>Ste</a:t>
            </a:r>
            <a:r>
              <a:rPr lang="en-US" sz="2400" dirty="0"/>
              <a:t> Marie</a:t>
            </a:r>
          </a:p>
          <a:p>
            <a:r>
              <a:rPr lang="en-US" sz="2400" dirty="0"/>
              <a:t>Cochrane</a:t>
            </a:r>
          </a:p>
          <a:p>
            <a:r>
              <a:rPr lang="en-US" sz="2400" dirty="0"/>
              <a:t>Kirkland Lake</a:t>
            </a:r>
          </a:p>
          <a:p>
            <a:r>
              <a:rPr lang="en-US" sz="2400" dirty="0" err="1"/>
              <a:t>Dokis</a:t>
            </a:r>
            <a:r>
              <a:rPr lang="en-US" sz="2400" dirty="0"/>
              <a:t> First Nation</a:t>
            </a:r>
          </a:p>
          <a:p>
            <a:r>
              <a:rPr lang="en-US" sz="2400" dirty="0"/>
              <a:t>Parry Sound</a:t>
            </a:r>
          </a:p>
        </p:txBody>
      </p:sp>
      <p:sp>
        <p:nvSpPr>
          <p:cNvPr id="2" name="TextBox 1"/>
          <p:cNvSpPr txBox="1"/>
          <p:nvPr/>
        </p:nvSpPr>
        <p:spPr>
          <a:xfrm>
            <a:off x="457201" y="5447522"/>
            <a:ext cx="7892947" cy="1446550"/>
          </a:xfrm>
          <a:prstGeom prst="rect">
            <a:avLst/>
          </a:prstGeom>
          <a:noFill/>
        </p:spPr>
        <p:txBody>
          <a:bodyPr wrap="square" rtlCol="0">
            <a:spAutoFit/>
          </a:bodyPr>
          <a:lstStyle/>
          <a:p>
            <a:r>
              <a:rPr lang="en-US" sz="4400" dirty="0" smtClean="0"/>
              <a:t>161 participants. 60 Indigenous. </a:t>
            </a:r>
          </a:p>
          <a:p>
            <a:r>
              <a:rPr lang="en-US" sz="4400" dirty="0" smtClean="0"/>
              <a:t>5 with lived experience. </a:t>
            </a:r>
            <a:endParaRPr lang="en-US" sz="4400" dirty="0"/>
          </a:p>
        </p:txBody>
      </p:sp>
    </p:spTree>
    <p:extLst>
      <p:ext uri="{BB962C8B-B14F-4D97-AF65-F5344CB8AC3E}">
        <p14:creationId xmlns:p14="http://schemas.microsoft.com/office/powerpoint/2010/main" val="7095606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2950879" y="1464241"/>
            <a:ext cx="3309474" cy="4565667"/>
            <a:chOff x="2929606" y="1942353"/>
            <a:chExt cx="3330747" cy="4565667"/>
          </a:xfrm>
        </p:grpSpPr>
        <p:pic>
          <p:nvPicPr>
            <p:cNvPr id="10" name="Picture 9"/>
            <p:cNvPicPr>
              <a:picLocks noChangeAspect="1"/>
            </p:cNvPicPr>
            <p:nvPr/>
          </p:nvPicPr>
          <p:blipFill rotWithShape="1">
            <a:blip r:embed="rId3"/>
            <a:srcRect b="15817"/>
            <a:stretch/>
          </p:blipFill>
          <p:spPr>
            <a:xfrm>
              <a:off x="2929606" y="1942353"/>
              <a:ext cx="3330747" cy="2803921"/>
            </a:xfrm>
            <a:prstGeom prst="rect">
              <a:avLst/>
            </a:prstGeom>
          </p:spPr>
        </p:pic>
        <p:sp>
          <p:nvSpPr>
            <p:cNvPr id="13" name="TextBox 12"/>
            <p:cNvSpPr txBox="1"/>
            <p:nvPr/>
          </p:nvSpPr>
          <p:spPr>
            <a:xfrm>
              <a:off x="3514517" y="4876804"/>
              <a:ext cx="2402186" cy="1631216"/>
            </a:xfrm>
            <a:prstGeom prst="rect">
              <a:avLst/>
            </a:prstGeom>
            <a:noFill/>
          </p:spPr>
          <p:txBody>
            <a:bodyPr wrap="square" rtlCol="0">
              <a:spAutoFit/>
            </a:bodyPr>
            <a:lstStyle/>
            <a:p>
              <a:r>
                <a:rPr lang="en-US" sz="2800" dirty="0" smtClean="0"/>
                <a:t>Toolkits</a:t>
              </a:r>
            </a:p>
            <a:p>
              <a:pPr marL="342900" indent="-342900">
                <a:buFont typeface="Arial"/>
                <a:buChar char="•"/>
              </a:pPr>
              <a:r>
                <a:rPr lang="en-US" sz="2400" dirty="0" smtClean="0"/>
                <a:t>Indicators</a:t>
              </a:r>
            </a:p>
            <a:p>
              <a:pPr marL="342900" indent="-342900">
                <a:buFont typeface="Arial"/>
                <a:buChar char="•"/>
              </a:pPr>
              <a:r>
                <a:rPr lang="en-US" sz="2400" dirty="0" smtClean="0"/>
                <a:t>Numbers??</a:t>
              </a:r>
            </a:p>
            <a:p>
              <a:pPr marL="342900" indent="-342900">
                <a:buFont typeface="Arial"/>
                <a:buChar char="•"/>
              </a:pPr>
              <a:endParaRPr lang="en-US" sz="2400" dirty="0"/>
            </a:p>
          </p:txBody>
        </p:sp>
      </p:grpSp>
      <p:grpSp>
        <p:nvGrpSpPr>
          <p:cNvPr id="16" name="Group 15"/>
          <p:cNvGrpSpPr/>
          <p:nvPr/>
        </p:nvGrpSpPr>
        <p:grpSpPr>
          <a:xfrm>
            <a:off x="344000" y="1582350"/>
            <a:ext cx="2928116" cy="4057305"/>
            <a:chOff x="209531" y="2060462"/>
            <a:chExt cx="2928116" cy="4057305"/>
          </a:xfrm>
        </p:grpSpPr>
        <p:pic>
          <p:nvPicPr>
            <p:cNvPr id="9" name="Picture 8"/>
            <p:cNvPicPr>
              <a:picLocks noChangeAspect="1"/>
            </p:cNvPicPr>
            <p:nvPr/>
          </p:nvPicPr>
          <p:blipFill rotWithShape="1">
            <a:blip r:embed="rId4"/>
            <a:srcRect l="13259" t="7197" r="15856" b="15798"/>
            <a:stretch/>
          </p:blipFill>
          <p:spPr>
            <a:xfrm>
              <a:off x="348771" y="2060462"/>
              <a:ext cx="2602108" cy="2566283"/>
            </a:xfrm>
            <a:prstGeom prst="ellipse">
              <a:avLst/>
            </a:prstGeom>
            <a:ln>
              <a:solidFill>
                <a:srgbClr val="3366FF"/>
              </a:solidFill>
            </a:ln>
          </p:spPr>
        </p:pic>
        <p:sp>
          <p:nvSpPr>
            <p:cNvPr id="12" name="TextBox 11"/>
            <p:cNvSpPr txBox="1"/>
            <p:nvPr/>
          </p:nvSpPr>
          <p:spPr>
            <a:xfrm>
              <a:off x="209531" y="4855883"/>
              <a:ext cx="2928116" cy="1261884"/>
            </a:xfrm>
            <a:prstGeom prst="rect">
              <a:avLst/>
            </a:prstGeom>
            <a:noFill/>
          </p:spPr>
          <p:txBody>
            <a:bodyPr wrap="square" rtlCol="0">
              <a:spAutoFit/>
            </a:bodyPr>
            <a:lstStyle/>
            <a:p>
              <a:r>
                <a:rPr lang="en-US" sz="2800" dirty="0" smtClean="0"/>
                <a:t>Service Mapping</a:t>
              </a:r>
            </a:p>
            <a:p>
              <a:pPr marL="342900" indent="-342900">
                <a:buFont typeface="Arial"/>
                <a:buChar char="•"/>
              </a:pPr>
              <a:r>
                <a:rPr lang="en-US" sz="2400" dirty="0" smtClean="0"/>
                <a:t>Local process</a:t>
              </a:r>
            </a:p>
            <a:p>
              <a:pPr marL="342900" indent="-342900">
                <a:buFont typeface="Arial"/>
                <a:buChar char="•"/>
              </a:pPr>
              <a:r>
                <a:rPr lang="en-US" sz="2400" dirty="0" smtClean="0"/>
                <a:t>We can assist</a:t>
              </a:r>
            </a:p>
          </p:txBody>
        </p:sp>
      </p:grpSp>
      <p:grpSp>
        <p:nvGrpSpPr>
          <p:cNvPr id="18" name="Group 17"/>
          <p:cNvGrpSpPr/>
          <p:nvPr/>
        </p:nvGrpSpPr>
        <p:grpSpPr>
          <a:xfrm>
            <a:off x="6200589" y="1582349"/>
            <a:ext cx="2624952" cy="4078226"/>
            <a:chOff x="6260353" y="2060461"/>
            <a:chExt cx="2624952" cy="4078226"/>
          </a:xfrm>
        </p:grpSpPr>
        <p:pic>
          <p:nvPicPr>
            <p:cNvPr id="11" name="Picture 10"/>
            <p:cNvPicPr>
              <a:picLocks noChangeAspect="1"/>
            </p:cNvPicPr>
            <p:nvPr/>
          </p:nvPicPr>
          <p:blipFill rotWithShape="1">
            <a:blip r:embed="rId5"/>
            <a:srcRect l="10294" r="8496"/>
            <a:stretch/>
          </p:blipFill>
          <p:spPr>
            <a:xfrm>
              <a:off x="6260353" y="2060461"/>
              <a:ext cx="2624952" cy="2566283"/>
            </a:xfrm>
            <a:prstGeom prst="ellipse">
              <a:avLst/>
            </a:prstGeom>
          </p:spPr>
        </p:pic>
        <p:sp>
          <p:nvSpPr>
            <p:cNvPr id="14" name="TextBox 13"/>
            <p:cNvSpPr txBox="1"/>
            <p:nvPr/>
          </p:nvSpPr>
          <p:spPr>
            <a:xfrm>
              <a:off x="6483119" y="4876803"/>
              <a:ext cx="2402186" cy="1261884"/>
            </a:xfrm>
            <a:prstGeom prst="rect">
              <a:avLst/>
            </a:prstGeom>
            <a:noFill/>
          </p:spPr>
          <p:txBody>
            <a:bodyPr wrap="square" rtlCol="0">
              <a:spAutoFit/>
            </a:bodyPr>
            <a:lstStyle/>
            <a:p>
              <a:r>
                <a:rPr lang="en-US" sz="2800" dirty="0" smtClean="0"/>
                <a:t>Education</a:t>
              </a:r>
            </a:p>
            <a:p>
              <a:pPr marL="342900" indent="-342900">
                <a:buFont typeface="Arial"/>
                <a:buChar char="•"/>
              </a:pPr>
              <a:r>
                <a:rPr lang="en-US" sz="2400" dirty="0" smtClean="0"/>
                <a:t>For service providers</a:t>
              </a:r>
              <a:endParaRPr lang="en-US" sz="2400" dirty="0"/>
            </a:p>
          </p:txBody>
        </p:sp>
      </p:grpSp>
      <p:sp>
        <p:nvSpPr>
          <p:cNvPr id="20" name="TextBox 19"/>
          <p:cNvSpPr txBox="1"/>
          <p:nvPr/>
        </p:nvSpPr>
        <p:spPr>
          <a:xfrm>
            <a:off x="1937616" y="508000"/>
            <a:ext cx="5274235" cy="707886"/>
          </a:xfrm>
          <a:prstGeom prst="rect">
            <a:avLst/>
          </a:prstGeom>
          <a:noFill/>
        </p:spPr>
        <p:txBody>
          <a:bodyPr wrap="square" rtlCol="0">
            <a:spAutoFit/>
          </a:bodyPr>
          <a:lstStyle/>
          <a:p>
            <a:pPr algn="ctr"/>
            <a:r>
              <a:rPr lang="en-US" sz="4000" b="1" dirty="0" smtClean="0"/>
              <a:t>Next Steps</a:t>
            </a:r>
            <a:endParaRPr lang="en-US" sz="4000" b="1" dirty="0"/>
          </a:p>
        </p:txBody>
      </p:sp>
    </p:spTree>
    <p:extLst>
      <p:ext uri="{BB962C8B-B14F-4D97-AF65-F5344CB8AC3E}">
        <p14:creationId xmlns:p14="http://schemas.microsoft.com/office/powerpoint/2010/main" val="22149667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2481" y="1716704"/>
            <a:ext cx="3881055" cy="2798464"/>
          </a:xfrm>
        </p:spPr>
        <p:txBody>
          <a:bodyPr/>
          <a:lstStyle/>
          <a:p>
            <a:pPr algn="ctr"/>
            <a:r>
              <a:rPr lang="en-US" cap="none" dirty="0" smtClean="0"/>
              <a:t>What is Human Trafficking?</a:t>
            </a:r>
            <a:endParaRPr lang="en-US" cap="none" dirty="0"/>
          </a:p>
        </p:txBody>
      </p:sp>
      <p:pic>
        <p:nvPicPr>
          <p:cNvPr id="4" name="Picture 3"/>
          <p:cNvPicPr>
            <a:picLocks noChangeAspect="1"/>
          </p:cNvPicPr>
          <p:nvPr/>
        </p:nvPicPr>
        <p:blipFill>
          <a:blip r:embed="rId3"/>
          <a:stretch>
            <a:fillRect/>
          </a:stretch>
        </p:blipFill>
        <p:spPr>
          <a:xfrm>
            <a:off x="914" y="0"/>
            <a:ext cx="4570171" cy="6858000"/>
          </a:xfrm>
          <a:prstGeom prst="rect">
            <a:avLst/>
          </a:prstGeom>
        </p:spPr>
      </p:pic>
      <p:sp>
        <p:nvSpPr>
          <p:cNvPr id="5" name="Rectangle 4"/>
          <p:cNvSpPr/>
          <p:nvPr/>
        </p:nvSpPr>
        <p:spPr>
          <a:xfrm>
            <a:off x="5153183" y="6089831"/>
            <a:ext cx="3358111" cy="523220"/>
          </a:xfrm>
          <a:prstGeom prst="rect">
            <a:avLst/>
          </a:prstGeom>
        </p:spPr>
        <p:txBody>
          <a:bodyPr wrap="none">
            <a:spAutoFit/>
          </a:bodyPr>
          <a:lstStyle/>
          <a:p>
            <a:r>
              <a:rPr lang="en-US" sz="2800" dirty="0"/>
              <a:t>Photo by Gina </a:t>
            </a:r>
            <a:r>
              <a:rPr lang="en-US" sz="2800" dirty="0" err="1"/>
              <a:t>Snooks</a:t>
            </a:r>
            <a:endParaRPr lang="en-US" sz="2400" dirty="0"/>
          </a:p>
        </p:txBody>
      </p:sp>
    </p:spTree>
    <p:extLst>
      <p:ext uri="{BB962C8B-B14F-4D97-AF65-F5344CB8AC3E}">
        <p14:creationId xmlns:p14="http://schemas.microsoft.com/office/powerpoint/2010/main" val="2601726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24 at 1.09.32 PM.png"/>
          <p:cNvPicPr>
            <a:picLocks noChangeAspect="1"/>
          </p:cNvPicPr>
          <p:nvPr/>
        </p:nvPicPr>
        <p:blipFill rotWithShape="1">
          <a:blip r:embed="rId3">
            <a:extLst>
              <a:ext uri="{28A0092B-C50C-407E-A947-70E740481C1C}">
                <a14:useLocalDpi xmlns:a14="http://schemas.microsoft.com/office/drawing/2010/main" val="0"/>
              </a:ext>
            </a:extLst>
          </a:blip>
          <a:srcRect r="26987"/>
          <a:stretch/>
        </p:blipFill>
        <p:spPr>
          <a:xfrm>
            <a:off x="288076" y="1514371"/>
            <a:ext cx="8276348" cy="4527573"/>
          </a:xfrm>
          <a:prstGeom prst="rect">
            <a:avLst/>
          </a:prstGeom>
        </p:spPr>
      </p:pic>
      <p:sp>
        <p:nvSpPr>
          <p:cNvPr id="5" name="TextBox 4"/>
          <p:cNvSpPr txBox="1"/>
          <p:nvPr/>
        </p:nvSpPr>
        <p:spPr>
          <a:xfrm>
            <a:off x="0" y="6041944"/>
            <a:ext cx="6836774" cy="646331"/>
          </a:xfrm>
          <a:prstGeom prst="rect">
            <a:avLst/>
          </a:prstGeom>
          <a:noFill/>
        </p:spPr>
        <p:txBody>
          <a:bodyPr wrap="square" rtlCol="0">
            <a:spAutoFit/>
          </a:bodyPr>
          <a:lstStyle/>
          <a:p>
            <a:r>
              <a:rPr lang="en-US" dirty="0" smtClean="0"/>
              <a:t>Source: Coalition for Assisting Trafficking Individuals (CATI), London / United Nations, Palermo Protocol</a:t>
            </a:r>
            <a:endParaRPr lang="en-US" dirty="0"/>
          </a:p>
        </p:txBody>
      </p:sp>
      <p:sp>
        <p:nvSpPr>
          <p:cNvPr id="8" name="TextBox 7"/>
          <p:cNvSpPr txBox="1"/>
          <p:nvPr/>
        </p:nvSpPr>
        <p:spPr>
          <a:xfrm>
            <a:off x="1660881" y="720354"/>
            <a:ext cx="5780768" cy="707886"/>
          </a:xfrm>
          <a:prstGeom prst="rect">
            <a:avLst/>
          </a:prstGeom>
          <a:solidFill>
            <a:schemeClr val="accent5">
              <a:lumMod val="75000"/>
            </a:schemeClr>
          </a:solidFill>
        </p:spPr>
        <p:txBody>
          <a:bodyPr wrap="square" rtlCol="0">
            <a:spAutoFit/>
          </a:bodyPr>
          <a:lstStyle/>
          <a:p>
            <a:r>
              <a:rPr lang="en-US" sz="4000" dirty="0" smtClean="0">
                <a:latin typeface="Arial Black"/>
                <a:cs typeface="Arial Black"/>
              </a:rPr>
              <a:t>Human Trafficking</a:t>
            </a:r>
            <a:endParaRPr lang="en-US" sz="4000" dirty="0">
              <a:latin typeface="Arial Black"/>
              <a:cs typeface="Arial Black"/>
            </a:endParaRPr>
          </a:p>
        </p:txBody>
      </p:sp>
      <p:sp>
        <p:nvSpPr>
          <p:cNvPr id="9" name="TextBox 8"/>
          <p:cNvSpPr txBox="1"/>
          <p:nvPr/>
        </p:nvSpPr>
        <p:spPr>
          <a:xfrm>
            <a:off x="6985846" y="720354"/>
            <a:ext cx="569656" cy="707886"/>
          </a:xfrm>
          <a:prstGeom prst="rect">
            <a:avLst/>
          </a:prstGeom>
          <a:solidFill>
            <a:schemeClr val="tx1">
              <a:lumMod val="50000"/>
              <a:lumOff val="50000"/>
            </a:schemeClr>
          </a:solidFill>
        </p:spPr>
        <p:txBody>
          <a:bodyPr wrap="square" rtlCol="0">
            <a:spAutoFit/>
          </a:bodyPr>
          <a:lstStyle/>
          <a:p>
            <a:r>
              <a:rPr lang="en-US" sz="4000" dirty="0" smtClean="0">
                <a:latin typeface="Arial Black"/>
                <a:cs typeface="Arial Black"/>
              </a:rPr>
              <a:t>=</a:t>
            </a:r>
            <a:endParaRPr lang="en-US" sz="4000" dirty="0">
              <a:latin typeface="Arial Black"/>
              <a:cs typeface="Arial Black"/>
            </a:endParaRPr>
          </a:p>
        </p:txBody>
      </p:sp>
    </p:spTree>
    <p:extLst>
      <p:ext uri="{BB962C8B-B14F-4D97-AF65-F5344CB8AC3E}">
        <p14:creationId xmlns:p14="http://schemas.microsoft.com/office/powerpoint/2010/main" val="3612453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0-24 at 12.23.01 PM.png"/>
          <p:cNvPicPr>
            <a:picLocks noChangeAspect="1"/>
          </p:cNvPicPr>
          <p:nvPr/>
        </p:nvPicPr>
        <p:blipFill rotWithShape="1">
          <a:blip r:embed="rId3">
            <a:extLst>
              <a:ext uri="{28A0092B-C50C-407E-A947-70E740481C1C}">
                <a14:useLocalDpi xmlns:a14="http://schemas.microsoft.com/office/drawing/2010/main" val="0"/>
              </a:ext>
            </a:extLst>
          </a:blip>
          <a:srcRect l="-6109" t="-3031" r="1" b="-3224"/>
          <a:stretch/>
        </p:blipFill>
        <p:spPr>
          <a:xfrm>
            <a:off x="1350639" y="221713"/>
            <a:ext cx="6652014" cy="642969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Box 2"/>
          <p:cNvSpPr txBox="1"/>
          <p:nvPr/>
        </p:nvSpPr>
        <p:spPr>
          <a:xfrm>
            <a:off x="265792" y="221713"/>
            <a:ext cx="2096808" cy="1200329"/>
          </a:xfrm>
          <a:prstGeom prst="rect">
            <a:avLst/>
          </a:prstGeom>
          <a:noFill/>
        </p:spPr>
        <p:txBody>
          <a:bodyPr wrap="square" rtlCol="0">
            <a:spAutoFit/>
          </a:bodyPr>
          <a:lstStyle/>
          <a:p>
            <a:r>
              <a:rPr lang="en-US" dirty="0" smtClean="0"/>
              <a:t>Source UNDOC 2016 Report on Trafficking in Persons</a:t>
            </a:r>
            <a:endParaRPr lang="en-US" dirty="0"/>
          </a:p>
        </p:txBody>
      </p:sp>
    </p:spTree>
    <p:extLst>
      <p:ext uri="{BB962C8B-B14F-4D97-AF65-F5344CB8AC3E}">
        <p14:creationId xmlns:p14="http://schemas.microsoft.com/office/powerpoint/2010/main" val="3555931773"/>
      </p:ext>
    </p:extLst>
  </p:cSld>
  <p:clrMapOvr>
    <a:masterClrMapping/>
  </p:clrMapOvr>
</p:sld>
</file>

<file path=ppt/theme/theme1.xml><?xml version="1.0" encoding="utf-8"?>
<a:theme xmlns:a="http://schemas.openxmlformats.org/drawingml/2006/main" name="Presentation HT overvi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smooth.thmx</Template>
  <TotalTime>6238</TotalTime>
  <Words>4029</Words>
  <Application>Microsoft Macintosh PowerPoint</Application>
  <PresentationFormat>On-screen Show (4:3)</PresentationFormat>
  <Paragraphs>281</Paragraphs>
  <Slides>29</Slides>
  <Notes>29</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Presentation HT overview</vt:lpstr>
      <vt:lpstr>Responding to Human Trafficking: Complexities and Challenges</vt:lpstr>
      <vt:lpstr>PowerPoint Presentation</vt:lpstr>
      <vt:lpstr>PowerPoint Presentation</vt:lpstr>
      <vt:lpstr>      Our objectives:</vt:lpstr>
      <vt:lpstr>8 PAR workshops – 2017</vt:lpstr>
      <vt:lpstr>PowerPoint Presentation</vt:lpstr>
      <vt:lpstr>What is Human Trafficking?</vt:lpstr>
      <vt:lpstr>PowerPoint Presentation</vt:lpstr>
      <vt:lpstr>PowerPoint Presentation</vt:lpstr>
      <vt:lpstr>Sexual exploitation?</vt:lpstr>
      <vt:lpstr>Canadian Law</vt:lpstr>
      <vt:lpstr>Control of Movement is key</vt:lpstr>
      <vt:lpstr>Looming over anti-trafficking</vt:lpstr>
      <vt:lpstr>PowerPoint Presentation</vt:lpstr>
      <vt:lpstr>PowerPoint Presentation</vt:lpstr>
      <vt:lpstr>Participant comments</vt:lpstr>
      <vt:lpstr>Participant comments</vt:lpstr>
      <vt:lpstr>Collaboration?</vt:lpstr>
      <vt:lpstr> How should we respond to human trafficking without becoming part of the  anti-Trafficking problem?</vt:lpstr>
      <vt:lpstr>The Anti-Trafficking Problem</vt:lpstr>
      <vt:lpstr>The Anti-Trafficking Problem</vt:lpstr>
      <vt:lpstr>Challenging the Rescue Narrative</vt:lpstr>
      <vt:lpstr>PowerPoint Presentation</vt:lpstr>
      <vt:lpstr>PowerPoint Presentation</vt:lpstr>
      <vt:lpstr>PowerPoint Presentation</vt:lpstr>
      <vt:lpstr>Why and How?</vt:lpstr>
      <vt:lpstr>Root Causes</vt:lpstr>
      <vt:lpstr>Vulnerabilities </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Rosemary Nagy</dc:creator>
  <cp:lastModifiedBy>Rosemary Nagy</cp:lastModifiedBy>
  <cp:revision>127</cp:revision>
  <cp:lastPrinted>2017-06-20T19:06:52Z</cp:lastPrinted>
  <dcterms:created xsi:type="dcterms:W3CDTF">2017-06-05T13:53:16Z</dcterms:created>
  <dcterms:modified xsi:type="dcterms:W3CDTF">2018-12-13T13:48:59Z</dcterms:modified>
</cp:coreProperties>
</file>